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303" r:id="rId2"/>
    <p:sldId id="304" r:id="rId3"/>
    <p:sldId id="305" r:id="rId4"/>
  </p:sldIdLst>
  <p:sldSz cx="9144000" cy="6858000" type="screen4x3"/>
  <p:notesSz cx="6797675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 varScale="1">
        <p:scale>
          <a:sx n="70" d="100"/>
          <a:sy n="70" d="100"/>
        </p:scale>
        <p:origin x="145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1"/>
            <a:ext cx="2945659" cy="496411"/>
          </a:xfrm>
          <a:prstGeom prst="rect">
            <a:avLst/>
          </a:prstGeom>
        </p:spPr>
        <p:txBody>
          <a:bodyPr vert="horz" lIns="91471" tIns="45736" rIns="91471" bIns="4573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8" y="1"/>
            <a:ext cx="2945659" cy="496411"/>
          </a:xfrm>
          <a:prstGeom prst="rect">
            <a:avLst/>
          </a:prstGeom>
        </p:spPr>
        <p:txBody>
          <a:bodyPr vert="horz" lIns="91471" tIns="45736" rIns="91471" bIns="45736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17/10/59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71" tIns="45736" rIns="91471" bIns="45736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1"/>
          </a:xfrm>
          <a:prstGeom prst="rect">
            <a:avLst/>
          </a:prstGeom>
        </p:spPr>
        <p:txBody>
          <a:bodyPr vert="horz" lIns="91471" tIns="45736" rIns="91471" bIns="4573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9430093"/>
            <a:ext cx="2945659" cy="496411"/>
          </a:xfrm>
          <a:prstGeom prst="rect">
            <a:avLst/>
          </a:prstGeom>
        </p:spPr>
        <p:txBody>
          <a:bodyPr vert="horz" lIns="91471" tIns="45736" rIns="91471" bIns="4573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8" y="9430093"/>
            <a:ext cx="2945659" cy="496411"/>
          </a:xfrm>
          <a:prstGeom prst="rect">
            <a:avLst/>
          </a:prstGeom>
        </p:spPr>
        <p:txBody>
          <a:bodyPr vert="horz" lIns="91471" tIns="45736" rIns="91471" bIns="45736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8745" indent="-287979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1915" indent="-230383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2682" indent="-230383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3448" indent="-230383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4214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4980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5746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16512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669925"/>
            <a:ext cx="4652963" cy="3490913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0" y="4455237"/>
            <a:ext cx="5270179" cy="415515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8745" indent="-287979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1915" indent="-230383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2682" indent="-230383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3448" indent="-230383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4214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4980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5746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16512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2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669925"/>
            <a:ext cx="4652963" cy="3490913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0" y="4455237"/>
            <a:ext cx="5270179" cy="415515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69277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8745" indent="-287979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1915" indent="-230383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2682" indent="-230383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3448" indent="-230383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4214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4980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5746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16512" indent="-23038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3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669925"/>
            <a:ext cx="4652963" cy="3490913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9540" y="4455237"/>
            <a:ext cx="5270179" cy="415515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40515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368496"/>
            <a:ext cx="1489231" cy="526979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-13891" y="743872"/>
            <a:ext cx="1479590" cy="540000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8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2631343"/>
            <a:ext cx="1460500" cy="990701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600"/>
              </a:lnSpc>
              <a:defRPr/>
            </a:pPr>
            <a:r>
              <a:rPr lang="th-TH" sz="18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8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89557" y="1971163"/>
            <a:ext cx="7561208" cy="574874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4.1 ผลิตภาพการผลิตของปัจจัยการผลิตไม่ต่ำกว่าร้อยละ 2.5 ต่อปี</a:t>
            </a: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0" y="2004427"/>
            <a:ext cx="1489231" cy="560477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</a:t>
            </a:r>
            <a:r>
              <a:rPr lang="th-TH" altLang="en-US" sz="20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20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พัฒนา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อุตสาหกรรมศักยภาพ (1</a:t>
            </a:r>
            <a:r>
              <a:rPr lang="en-US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,192.1308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ล้านบาท)</a:t>
            </a:r>
          </a:p>
          <a:p>
            <a:pPr algn="ctr">
              <a:spcBef>
                <a:spcPct val="0"/>
              </a:spcBef>
              <a:buNone/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(...............ล้านบาท)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503825" y="1340768"/>
            <a:ext cx="7546940" cy="548133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เป้าหมายที่ 4 เพิ่มผลิตภาพการผลิตของประเทศ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87900" y="653335"/>
            <a:ext cx="7628508" cy="632380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/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3  การสร้างความเข้มแข็งทางเศรษฐกิจและแข่งขัน</a:t>
            </a: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ได้อย่างยั่งยืน </a:t>
            </a:r>
          </a:p>
          <a:p>
            <a:pPr algn="l"/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 1. </a:t>
            </a: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เศรษฐกิจขยายตัวอย่างมีเสถียรภาพและยั่งยืน 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19346" y="2572697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1" y="2636912"/>
            <a:ext cx="3668941" cy="986398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thaiDist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สถานประกอบการที่เข้าร่วมโครงการมีผลิตภาพการผลิตรวม(</a:t>
            </a:r>
            <a:r>
              <a:rPr lang="en-US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TFP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)และผลิตภาพแรงงานเพิ่มขึ้น ส่งเสริมการรวมกลุ่มเครือข่ายและมีฐานข้อมูลสำหรับการวางยุทธศาสตร์การพัฒนาอุตสาหกรรม</a:t>
            </a: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3741535"/>
            <a:ext cx="1451808" cy="800726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9165" y="3741534"/>
            <a:ext cx="3651471" cy="800727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ผลิตภาพการผลิตรวม(</a:t>
            </a:r>
            <a: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TFP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ของสถานประกอบการที่เข้าร่วมโครงการเพิ่มขึ้นเฉลี่ยร้อยละ 10/ผลิตภาพแรงงานของสถานประกอบการที่เข้าร่วมโครงการเพิ่มขึ้นเฉลี่ยร้อยละ 5/ระดับความสำเร็จของกลุ่มเครือข่ายเพิ่มขึ้นและมีฐานข้อมูลสำหรับการวางแผนยุทธศาสตร์การพัฒนาอุตสาหกรรม</a:t>
            </a: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4252" y="4641884"/>
            <a:ext cx="1425241" cy="1441341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 </a:t>
            </a:r>
            <a:r>
              <a:rPr lang="en-US" sz="1400" b="1" dirty="0" smtClean="0">
                <a:latin typeface="TH SarabunPSK" panose="020B0500040200020003" pitchFamily="34" charset="-34"/>
                <a:cs typeface="TH SarabunPSK" pitchFamily="34" charset="-34"/>
              </a:rPr>
              <a:t>: 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กระทรวงอุตสาหกรรม</a:t>
            </a:r>
            <a:r>
              <a:rPr lang="en-US" sz="1400" b="1" dirty="0" smtClean="0">
                <a:latin typeface="TH SarabunPSK" panose="020B0500040200020003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latin typeface="TH SarabunPSK" panose="020B0500040200020003" pitchFamily="34" charset="-34"/>
                <a:cs typeface="TH SarabunPSK" pitchFamily="34" charset="-34"/>
              </a:rPr>
              <a:t>สำนักงานเศรษฐกิจอุตสาหกรรม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30455" y="4622063"/>
            <a:ext cx="3671143" cy="1431867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1100" b="1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อุต</a:t>
            </a: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สากรรม </a:t>
            </a:r>
            <a:r>
              <a:rPr lang="en-US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1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1.กรมส่งเสริมอุตสาหกรรม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2.สำนักงานมาตรผลิตภัณฑ์อุตสาหกรรม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3.สำนักงานเศรษฐกิจอุตสาหกรรม</a:t>
            </a:r>
            <a:r>
              <a:rPr lang="en-US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1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67514" y="6453336"/>
            <a:ext cx="7648894" cy="246799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th-TH" sz="1400" dirty="0">
                <a:ea typeface="Tahoma" panose="020B0604030504040204" pitchFamily="34" charset="0"/>
              </a:rPr>
              <a:t>1</a:t>
            </a:r>
            <a:r>
              <a:rPr lang="en-US" sz="1400" dirty="0">
                <a:ea typeface="Tahoma" panose="020B0604030504040204" pitchFamily="34" charset="0"/>
              </a:rPr>
              <a:t>,</a:t>
            </a:r>
            <a:r>
              <a:rPr lang="th-TH" sz="1400" dirty="0">
                <a:ea typeface="Tahoma" panose="020B0604030504040204" pitchFamily="34" charset="0"/>
              </a:rPr>
              <a:t>192.1308</a:t>
            </a: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ด้านการสร้างความสามารถในการแข่งขัน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818517" y="655260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2559                        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endParaRPr lang="th-TH" sz="18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97"/>
          <p:cNvSpPr>
            <a:spLocks noChangeArrowheads="1"/>
          </p:cNvSpPr>
          <p:nvPr/>
        </p:nvSpPr>
        <p:spPr bwMode="auto">
          <a:xfrm>
            <a:off x="5204098" y="4641884"/>
            <a:ext cx="3836638" cy="1431868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endParaRPr lang="th-TH" sz="8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กระทรวงวิทยาศาสตร์ </a:t>
            </a:r>
            <a:r>
              <a:rPr lang="en-US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                                </a:t>
            </a: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กระทรวงศึกษาธิการ</a:t>
            </a:r>
            <a:r>
              <a:rPr lang="en-US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1.สำนักงานปลัดกระทรวงวิทยาศาสตร์และเทคโนโลยี                              1. มหาวิทยาลัยเชียงใหม่</a:t>
            </a:r>
          </a:p>
          <a:p>
            <a:pPr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2.สำนักงานพัฒนาวิทยาศาสตร์และเทคโนโลยีแห่งชาติ                              2.มหาวิทยาลัยเทคโนโลยีพระจอมเกล้าฯพระนครเหนือ                            </a:t>
            </a:r>
          </a:p>
          <a:p>
            <a:pPr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3.สำนักงานคณะกรรมการนโยบายวิทยาศาสตร์เทคโนโลยีและนวัตกรรม       </a:t>
            </a: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กระทรวงพาณิชย์</a:t>
            </a:r>
            <a:endParaRPr lang="th-TH" sz="8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4.กรมวิทยาศาสตร์บริการ                                                               กรมทรัพย์สินทางปัญญา  </a:t>
            </a:r>
          </a:p>
          <a:p>
            <a:pPr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5.ศูนย์ความเป็นเลิศด้านชีววิทยาศาสตร์                                              </a:t>
            </a: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</a:t>
            </a:r>
            <a:r>
              <a:rPr lang="en-US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endParaRPr lang="th-TH" sz="8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กระทรวงอุตสาหกรรม</a:t>
            </a:r>
            <a:r>
              <a:rPr lang="en-US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                                                                 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สถาบันวิจัยวิทยาศาสตร์และเทคโนโลยีแห่งประเทศไทย</a:t>
            </a:r>
          </a:p>
          <a:p>
            <a:pPr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1.สำนักงานปลัดกระทรวงอุตสาหกรรม </a:t>
            </a:r>
          </a:p>
          <a:p>
            <a:pPr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2.กรมส่งเสริมอุตสาหกรรม</a:t>
            </a:r>
          </a:p>
          <a:p>
            <a:pPr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สำนักงานมาตรฐานผลิตภัณฑ์อุตสาหกรรม</a:t>
            </a:r>
          </a:p>
        </p:txBody>
      </p: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87901" y="6165304"/>
            <a:ext cx="3613698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221.7987</a:t>
            </a:r>
            <a:endParaRPr lang="th-TH" sz="14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5" y="6119294"/>
            <a:ext cx="1396234" cy="262034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10814" y="6411932"/>
            <a:ext cx="1419641" cy="328434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113867" y="1340768"/>
            <a:ext cx="9049805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97"/>
          <p:cNvSpPr>
            <a:spLocks noChangeArrowheads="1"/>
          </p:cNvSpPr>
          <p:nvPr/>
        </p:nvSpPr>
        <p:spPr bwMode="auto">
          <a:xfrm>
            <a:off x="5260972" y="2621475"/>
            <a:ext cx="3789794" cy="975173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thaiDist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มีมูลค่าการลงทุนอุตสาหกรรมศักยภาพและผู้ประกอบการที่เข้าร่วมโครงการได้รับการพัฒนาให้มีมูลค่าการผลิตและจำนวนนวัตกรรมในสาขาอุตสาหกรรมศักยภาพเพิ่มขึ้น</a:t>
            </a:r>
          </a:p>
        </p:txBody>
      </p:sp>
      <p:sp>
        <p:nvSpPr>
          <p:cNvPr id="44" name="Rectangle 97"/>
          <p:cNvSpPr>
            <a:spLocks noChangeArrowheads="1"/>
          </p:cNvSpPr>
          <p:nvPr/>
        </p:nvSpPr>
        <p:spPr bwMode="auto">
          <a:xfrm>
            <a:off x="5258301" y="3717032"/>
            <a:ext cx="3780604" cy="825229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มูลค่าการลงทุนของโรงงานในอุตสาหกรรมศักยภาพเพิ่มขึ้นเฉลี่ยร้อยละ 5/ผู้ประกอบการเข้าร่วมโครงการฯได้รับการพัฒนาเพื่อเตรียมความพร้อม ร้อยละ 30/มูลค่าผลิตภัณฑ์และ/หรือจำนวนนวัตกรรมเพิ่มขึ้นร้อยละ 10 จากจำนวนโครงการที่เข้าร่วมโครงการทั้งหมด</a:t>
            </a:r>
          </a:p>
        </p:txBody>
      </p:sp>
      <p:sp>
        <p:nvSpPr>
          <p:cNvPr id="46" name="Rectangle 97"/>
          <p:cNvSpPr>
            <a:spLocks noChangeArrowheads="1"/>
          </p:cNvSpPr>
          <p:nvPr/>
        </p:nvSpPr>
        <p:spPr bwMode="auto">
          <a:xfrm>
            <a:off x="5256667" y="6165304"/>
            <a:ext cx="3859742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970.3321</a:t>
            </a: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389853"/>
            <a:ext cx="1489231" cy="526979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-13891" y="743872"/>
            <a:ext cx="1479590" cy="540000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8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9575" y="2680208"/>
            <a:ext cx="1460500" cy="456349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600"/>
              </a:lnSpc>
              <a:defRPr/>
            </a:pPr>
            <a:r>
              <a:rPr lang="th-TH" sz="18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8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96690" y="1990030"/>
            <a:ext cx="7647309" cy="574874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 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ดส่วนผลิตภัณฑ์มวลรวมในประเทศของวิสาหกิจขนาดกลางและขนาดย่อมต่อผลิตภัณฑ์มวลรวมในประเทศเพิ่มขึ้นไม่น้อย</a:t>
            </a: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กว่า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ร้อย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ละ 45 เมื่อสิ้นสุด</a:t>
            </a: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แผนพัฒนาเศรษฐกิจและสังคมแห่งชาติฉบับที่  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12</a:t>
            </a: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0" y="1956123"/>
            <a:ext cx="1489231" cy="606480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</a:t>
            </a:r>
            <a:r>
              <a:rPr lang="th-TH" altLang="en-US" sz="20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20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ส่งเสริม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วิสาหกิจขนาดกลางและขนาดย่อม (3</a:t>
            </a:r>
            <a:r>
              <a:rPr lang="en-US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487.3408 ล้านบาท)</a:t>
            </a:r>
          </a:p>
          <a:p>
            <a:pPr algn="ctr">
              <a:spcBef>
                <a:spcPct val="0"/>
              </a:spcBef>
              <a:buNone/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(...............ล้านบาท)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503825" y="1388618"/>
            <a:ext cx="7640174" cy="528214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เป้าหมายที่ 5 วิสาหกิจขนาดกลางและขนาดย่อมมีบทบาทต่อระบบเศรษฐกิจเพิ่มมากขึ้น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489232" y="681729"/>
            <a:ext cx="7628508" cy="632380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/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3  การสร้างความเข้มแข็งทางเศรษฐกิจและแข่งขัน</a:t>
            </a: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ได้อย่างยั่งยืน </a:t>
            </a:r>
          </a:p>
          <a:p>
            <a:pPr algn="l"/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	</a:t>
            </a:r>
            <a:r>
              <a:rPr lang="th-TH" sz="18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2. </a:t>
            </a: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การสร้างความเข้มแข็งให้เศรษฐกิจรายสาขา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28055" y="2654960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1" y="2702892"/>
            <a:ext cx="7673569" cy="438076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วิสาหกิจขนาดกลางและขนาดย่อมได้รับการยกระดับเพื่อเพิ่มขีดความสามารถในการแข่งขัน</a:t>
            </a: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3183927"/>
            <a:ext cx="1451808" cy="552369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5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5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5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2" y="3183927"/>
            <a:ext cx="7647308" cy="552369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1. </a:t>
            </a:r>
            <a:r>
              <a: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SME </a:t>
            </a: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ที่ได้รับการพัฒนา สามารถสร้างมูลค่าทางเศรษฐกิจได้ ไม่น้อยกว่า 45</a:t>
            </a:r>
            <a:r>
              <a: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000 ล้านบาท</a:t>
            </a: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3789040"/>
            <a:ext cx="1447834" cy="1790228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 </a:t>
            </a:r>
            <a:r>
              <a:rPr lang="en-US" sz="1400" b="1" dirty="0" smtClean="0">
                <a:latin typeface="TH SarabunPSK" panose="020B0500040200020003" pitchFamily="34" charset="-34"/>
                <a:cs typeface="TH SarabunPSK" pitchFamily="34" charset="-34"/>
              </a:rPr>
              <a:t>: 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กระทรวงอุตสาหกรรม</a:t>
            </a:r>
            <a:r>
              <a:rPr lang="en-US" sz="1400" b="1" dirty="0" smtClean="0">
                <a:latin typeface="TH SarabunPSK" panose="020B0500040200020003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latin typeface="TH SarabunPSK" panose="020B0500040200020003" pitchFamily="34" charset="-34"/>
                <a:cs typeface="TH SarabunPSK" pitchFamily="34" charset="-34"/>
              </a:rPr>
              <a:t>กองทุนส่งเสริมวิสาหกิจขนาดกลางและขนาดย่อม</a:t>
            </a:r>
            <a:r>
              <a:rPr lang="en-US" sz="1400" dirty="0" smtClean="0">
                <a:latin typeface="TH SarabunPSK" panose="020B0500040200020003" pitchFamily="34" charset="-34"/>
                <a:cs typeface="TH SarabunPSK" pitchFamily="34" charset="-34"/>
              </a:rPr>
              <a:t>,</a:t>
            </a:r>
            <a:r>
              <a:rPr lang="th-TH" sz="1400" dirty="0" smtClean="0">
                <a:latin typeface="TH SarabunPSK" panose="020B0500040200020003" pitchFamily="34" charset="-34"/>
                <a:cs typeface="TH SarabunPSK" pitchFamily="34" charset="-34"/>
              </a:rPr>
              <a:t>กรมส่งเสริมอุตสาหกรรม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579900" y="3830976"/>
            <a:ext cx="2595301" cy="1748292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กระทรวงวิทยาศาสตร์ฯ</a:t>
            </a:r>
            <a:r>
              <a:rPr lang="en-US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1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1.สำนักงานคณะกรรมการนโยบายวิทยาศาสตร์เทคโนโลยีและ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2.นวัตกรรมแห่งชาติ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3.สำนักงานพัฒนาวิทยาศาสตร์และเทคโนโลยีแห่งชาติ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4.สำนักงานนวัตกรรม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5.สำนักงานปลัดกระทรวงวิทยาศาสตร์และเทคโนโลยี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6.สถาบันวิจัยวิทยาศาสตร์และเทคโนโลยีแห่งประเทศไทย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7.กรมวิทยาศาสตร์บริการ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8.ศูนย์ความเป็นเลิศด้านชีววิทยาศาสตร์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9.สำนักงานเทคโนโลยีนิวเคลียร์แห่งประเทศไทย</a:t>
            </a: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67514" y="6093296"/>
            <a:ext cx="7696158" cy="233803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lang="en-US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4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487.3408</a:t>
            </a: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ด้านการสร้างความสามารถในการแข่งขัน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224173" y="641688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2559                   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  <a:endParaRPr lang="th-TH" sz="18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97"/>
          <p:cNvSpPr>
            <a:spLocks noChangeArrowheads="1"/>
          </p:cNvSpPr>
          <p:nvPr/>
        </p:nvSpPr>
        <p:spPr bwMode="auto">
          <a:xfrm>
            <a:off x="4189896" y="3851719"/>
            <a:ext cx="2474709" cy="1748554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</a:t>
            </a:r>
            <a:r>
              <a:rPr lang="th-TH" sz="11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อุตสาหกรรม </a:t>
            </a:r>
            <a:r>
              <a:rPr lang="en-US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1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1.สำนักงานปลัดกระทรวงอุตสาหกรรม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2.กรม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ส่งเสริมอุตสาหกรรม </a:t>
            </a:r>
            <a:endParaRPr lang="th-TH" sz="11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3.กรม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โรงงานอุตสาหกรรม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กระทรวงยุติธรรม </a:t>
            </a:r>
            <a:r>
              <a:rPr lang="en-US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1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บังคับคดี </a:t>
            </a:r>
            <a:endParaRPr lang="th-TH" sz="11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2.กรม</a:t>
            </a:r>
            <a:r>
              <a:rPr lang="th-TH" sz="11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ทรัพย์สินทางปัญญา  </a:t>
            </a:r>
            <a:endParaRPr lang="th-TH" sz="11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กระทรวงสาธารณสุข </a:t>
            </a:r>
            <a:r>
              <a:rPr lang="en-US" sz="11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1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1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สำนักงานคณะกรรมการอาหารและยา</a:t>
            </a:r>
          </a:p>
        </p:txBody>
      </p:sp>
      <p:sp>
        <p:nvSpPr>
          <p:cNvPr id="56" name="Rectangle 97"/>
          <p:cNvSpPr>
            <a:spLocks noChangeArrowheads="1"/>
          </p:cNvSpPr>
          <p:nvPr/>
        </p:nvSpPr>
        <p:spPr bwMode="auto">
          <a:xfrm>
            <a:off x="6695706" y="3767407"/>
            <a:ext cx="2413352" cy="1832866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1.สำนักงานคณะกรรมการอาชีวศึกษา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2.สำนักงานคณะกรรมการอุดมศึกษา</a:t>
            </a:r>
            <a:endParaRPr lang="th-TH" sz="105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สำนักนายกรัฐมนตรี  </a:t>
            </a:r>
            <a:endParaRPr lang="en-US" sz="105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สำนักงานคณะกรรมการส่งเสริมการลงทุน</a:t>
            </a:r>
            <a:endParaRPr lang="en-US" sz="105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กระทรวงพาณิชย์</a:t>
            </a:r>
            <a:r>
              <a:rPr lang="en-US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05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1.กรมพัฒนาธุรกิจการค้า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2.กรมทรัพย์สินทางปัญญา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 </a:t>
            </a:r>
            <a:r>
              <a:rPr lang="en-US" sz="105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05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1.สถาบันวิจัยวิทยาศาสตร์และเทคโนโลยีแห่งประเทศไทย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5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2.กองทุนส่งเสริมวิสาหกิจขนาดกลางและขนาดย่อม	</a:t>
            </a:r>
            <a:endParaRPr lang="th-TH" sz="105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60500" y="5661248"/>
            <a:ext cx="7664874" cy="342261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lang="en-US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400" b="1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487.3408</a:t>
            </a:r>
            <a:endParaRPr lang="th-TH" sz="1400" b="1" dirty="0">
              <a:solidFill>
                <a:srgbClr val="00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9575" y="5661248"/>
            <a:ext cx="1396234" cy="334042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-6914" y="6021288"/>
            <a:ext cx="1419641" cy="317199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113867" y="1368144"/>
            <a:ext cx="9049805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5485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368496"/>
            <a:ext cx="1489231" cy="918088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-13891" y="692696"/>
            <a:ext cx="1479590" cy="540000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8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0" y="3088473"/>
            <a:ext cx="1460500" cy="484543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600"/>
              </a:lnSpc>
              <a:defRPr/>
            </a:pPr>
            <a:r>
              <a:rPr lang="th-TH" sz="18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8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89558" y="2334947"/>
            <a:ext cx="3658506" cy="662005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4.1 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มูลค่าการลงทุนในพื้นที่เศรษฐกิจพิเศษชายแดนเพิ่มขึ้นร้อยละ 20</a:t>
            </a: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-18620" y="2365866"/>
            <a:ext cx="1489231" cy="631086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</a:t>
            </a:r>
            <a:r>
              <a:rPr lang="th-TH" altLang="en-US" sz="20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alt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 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การพัฒนาพื้นที่เขตเศรษฐกิจพิเศษ (3</a:t>
            </a:r>
            <a:r>
              <a:rPr lang="en-US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305.9245 ล้านบาท)</a:t>
            </a: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503162" y="1329302"/>
            <a:ext cx="7605342" cy="933637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เป้าหมายที่ 4 เพิ่มมูลค่าการลงทุนใน</a:t>
            </a:r>
            <a:r>
              <a:rPr lang="th-TH" sz="18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พื้นที่เศรษฐกิจ</a:t>
            </a:r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ใหม่บริเวณชายแดน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523010" y="687358"/>
            <a:ext cx="7620990" cy="526217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>
              <a:lnSpc>
                <a:spcPct val="90000"/>
              </a:lnSpc>
              <a:defRPr/>
            </a:pPr>
            <a:r>
              <a:rPr lang="th-TH" sz="18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ยุทธศาสตร์ที่ 9. การพัฒนาภาค เมือง และพื้นที่เศรษฐกิจ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117903" y="3068960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70431" y="3142433"/>
            <a:ext cx="7673569" cy="502591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การจัดระบบโครงสร้างพื้นฐานด้านเศรษฐกิจ สังคม สิ่งแวดล้อมและความมั่นคงที่ได้มาตรฐานเพื่อจูงใจให้ผู้ประกอบการมาลงทุนในเขตเศรษฐกิจพิเศษ จำนวน 10 พื้นที่</a:t>
            </a: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0" y="3574369"/>
            <a:ext cx="1451808" cy="574711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70430" y="3613014"/>
            <a:ext cx="7673569" cy="536066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1. โครงสร้างพื้นฐานด้านเศรษฐกิจ สังคม สิ่งแวดล้อมและความมั่นคงมีมาตรฐานดีขึ้น</a:t>
            </a: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3974" y="4221088"/>
            <a:ext cx="1425241" cy="1560897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 </a:t>
            </a:r>
            <a:r>
              <a:rPr lang="en-US" sz="1400" b="1" dirty="0" smtClean="0">
                <a:latin typeface="TH SarabunPSK" panose="020B0500040200020003" pitchFamily="34" charset="-34"/>
                <a:cs typeface="TH SarabunPSK" pitchFamily="34" charset="-34"/>
              </a:rPr>
              <a:t>: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 สำนักนายกรัฐมนตรี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dirty="0" smtClean="0">
                <a:latin typeface="TH SarabunPSK" panose="020B0500040200020003" pitchFamily="34" charset="-34"/>
                <a:cs typeface="TH SarabunPSK" pitchFamily="34" charset="-34"/>
              </a:rPr>
              <a:t>สำนักงานคณะกรรมการพัฒนาเศรษฐกิจและสังคมแห่งชาติ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523407" y="4202437"/>
            <a:ext cx="4092753" cy="1598198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endParaRPr lang="th-TH" sz="8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1.กระทรวงพาณิชย์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กรมการค้าต่างประเทศ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2.กระทรวงมหาดไทย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สำนักงานปลัดกระทรวงมหาดไทย 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3.กรม</a:t>
            </a:r>
            <a:r>
              <a:rPr lang="th-TH" sz="800" dirty="0" err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โยธาธิ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การและผังเมือง 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กระทรวงกลาโหม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endParaRPr lang="th-TH" sz="8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กองทัพบก  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กระทรวงการคลัง </a:t>
            </a:r>
            <a:endParaRPr lang="en-US" sz="8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en-US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กรมศุลกากร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5.กระทรวงเกษตรและสหกรณ์ </a:t>
            </a:r>
            <a:endParaRPr lang="en-US" sz="8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1.กรมประมง 2.กรมปศุสัตว์ 3.กรมวิชาการเกษตร 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4.กรมส่งเสริมสหกรณ์ 5.สำนักงานมาตรฐานสินค้าเกษตรและอาหารแห่งชาติ  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6.กระทรวงทรัพยากรธรรมชาติและสิ่งแวดล้อม </a:t>
            </a:r>
            <a:r>
              <a:rPr lang="en-US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กรมป่าไม้ 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รัฐวิสาหกิจ </a:t>
            </a:r>
            <a:r>
              <a:rPr lang="en-US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การประปาส่วนภูมิภาค 2.การนิคมอุตสาหกรรมแห่งประเทศไทย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</a:pPr>
            <a:endParaRPr lang="th-TH" sz="8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70431" y="6237312"/>
            <a:ext cx="7772126" cy="262970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lang="en-US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305.9245</a:t>
            </a: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6"/>
            <a:ext cx="7640703" cy="321597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2. ด้านการสร้างความสามารถในการแข่งขัน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970093" y="650028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2559                         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r>
            <a:endParaRPr lang="th-TH" sz="18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97"/>
          <p:cNvSpPr>
            <a:spLocks noChangeArrowheads="1"/>
          </p:cNvSpPr>
          <p:nvPr/>
        </p:nvSpPr>
        <p:spPr bwMode="auto">
          <a:xfrm>
            <a:off x="5638257" y="4264159"/>
            <a:ext cx="3505744" cy="1536476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กระทรวงสาธารณสุข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1.สำนักงานปลัดกระทรวงสาธารณสุข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2.กรมควบคุมโรค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กระทรวงแรงงาน </a:t>
            </a:r>
            <a:r>
              <a:rPr lang="en-US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8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1..กรมการจัดหางาน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2.กรมสวัสดิการและคุ้มครองแรงงาน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80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3.กรม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พัฒนาฝีมือแรงงาน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กระทรวงมหาดไทย</a:t>
            </a:r>
            <a:r>
              <a:rPr lang="en-US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endParaRPr lang="th-TH" sz="8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กรมการปกครอง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ส่วนราชการไม่สังกัดสำนักนายกรัฐมนตรี </a:t>
            </a:r>
            <a:endParaRPr lang="en-US" sz="8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สำนักงานตำรวจแห่งชาติ</a:t>
            </a:r>
            <a:endParaRPr lang="th-TH" sz="8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60499" y="5877272"/>
            <a:ext cx="7648005" cy="339152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3</a:t>
            </a:r>
            <a:r>
              <a:rPr lang="en-US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305.9245</a:t>
            </a: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-6348" y="5818263"/>
            <a:ext cx="1396234" cy="334042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1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1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1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0" y="6165304"/>
            <a:ext cx="1419641" cy="334978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1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1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100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192752" y="1274810"/>
            <a:ext cx="9049805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98"/>
          <p:cNvSpPr>
            <a:spLocks noChangeArrowheads="1"/>
          </p:cNvSpPr>
          <p:nvPr/>
        </p:nvSpPr>
        <p:spPr bwMode="auto">
          <a:xfrm>
            <a:off x="5220072" y="2341888"/>
            <a:ext cx="3744416" cy="653600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4.2 สถานประกอบการที่จดทะเบียนในพื้นที่เศรษฐกิจใหม่เพิ่มขึ้น</a:t>
            </a:r>
          </a:p>
        </p:txBody>
      </p:sp>
    </p:spTree>
    <p:extLst>
      <p:ext uri="{BB962C8B-B14F-4D97-AF65-F5344CB8AC3E}">
        <p14:creationId xmlns:p14="http://schemas.microsoft.com/office/powerpoint/2010/main" val="4230786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4558</TotalTime>
  <Words>1031</Words>
  <Application>Microsoft Office PowerPoint</Application>
  <PresentationFormat>On-screen Show (4:3)</PresentationFormat>
  <Paragraphs>157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Angsana New</vt:lpstr>
      <vt:lpstr>Arial</vt:lpstr>
      <vt:lpstr>Calibri</vt:lpstr>
      <vt:lpstr>Cordia New</vt:lpstr>
      <vt:lpstr>Tahoma</vt:lpstr>
      <vt:lpstr>TH SarabunPSK</vt:lpstr>
      <vt:lpstr>การออกแบบเริ่มต้น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ฐิติมน เทพนู</cp:lastModifiedBy>
  <cp:revision>769</cp:revision>
  <cp:lastPrinted>2016-10-10T09:47:50Z</cp:lastPrinted>
  <dcterms:created xsi:type="dcterms:W3CDTF">2016-09-14T02:46:58Z</dcterms:created>
  <dcterms:modified xsi:type="dcterms:W3CDTF">2016-10-17T09:08:22Z</dcterms:modified>
</cp:coreProperties>
</file>