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03" r:id="rId2"/>
  </p:sldIdLst>
  <p:sldSz cx="9144000" cy="6858000" type="screen4x3"/>
  <p:notesSz cx="6805613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434" autoAdjust="0"/>
  </p:normalViewPr>
  <p:slideViewPr>
    <p:cSldViewPr>
      <p:cViewPr varScale="1">
        <p:scale>
          <a:sx n="81" d="100"/>
          <a:sy n="81" d="100"/>
        </p:scale>
        <p:origin x="115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5" y="2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r">
              <a:defRPr sz="1200"/>
            </a:lvl1pPr>
          </a:lstStyle>
          <a:p>
            <a:fld id="{81209E78-3871-4FEB-B8D8-BBB136984515}" type="datetimeFigureOut">
              <a:rPr lang="th-TH" smtClean="0"/>
              <a:pPr/>
              <a:t>10/10/59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0" tIns="45786" rIns="91570" bIns="45786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8"/>
            <a:ext cx="5444490" cy="4472702"/>
          </a:xfrm>
          <a:prstGeom prst="rect">
            <a:avLst/>
          </a:prstGeom>
        </p:spPr>
        <p:txBody>
          <a:bodyPr vert="horz" lIns="91570" tIns="45786" rIns="91570" bIns="4578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440649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5" y="9440649"/>
            <a:ext cx="2949099" cy="496967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r">
              <a:defRPr sz="1200"/>
            </a:lvl1pPr>
          </a:lstStyle>
          <a:p>
            <a:fld id="{DEF73172-1009-47E5-BC27-A5C062198CB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3213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9554" indent="-28829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5315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14425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75689" indent="-230631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36953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98217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59481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920746" indent="-23063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B6A50697-D5C1-4B64-B3F0-6DF749BA8815}" type="slidenum">
              <a:rPr lang="en-US" altLang="en-US" sz="1200"/>
              <a:pPr/>
              <a:t>1</a:t>
            </a:fld>
            <a:endParaRPr lang="th-TH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4763" y="671513"/>
            <a:ext cx="4657725" cy="3494087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662" y="4460225"/>
            <a:ext cx="5276333" cy="415980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480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1-5225-4ED9-BD9D-F27D4BB535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5E89-33BB-461B-BA3D-981A4D28E4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2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8B42-11CC-4D56-8D68-536EE80190D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176E8-0459-4571-BD4E-F993FA1D1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66CA-524D-4254-B029-DD79E50FDB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4AD2-2AD5-494D-8EAF-6C94A06314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3E77-502B-42C2-95FE-D23A91DFAB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4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7D296-C7EE-4719-B983-F91BDF263A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3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653BA-8E27-4E75-8259-8AFBE54ACD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6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B62-8E12-47D2-9DB1-6EA1A693D9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08741-5D93-4D96-BCA9-FBBB2156EE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CE698-99E4-4607-92A7-D450810DA75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3"/>
          <p:cNvSpPr>
            <a:spLocks noChangeArrowheads="1"/>
          </p:cNvSpPr>
          <p:nvPr/>
        </p:nvSpPr>
        <p:spPr bwMode="auto">
          <a:xfrm>
            <a:off x="0" y="1205150"/>
            <a:ext cx="1489231" cy="690325"/>
          </a:xfrm>
          <a:prstGeom prst="homePlate">
            <a:avLst>
              <a:gd name="adj" fmla="val 19591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เป้าหมายแผนฯ 12</a:t>
            </a:r>
          </a:p>
        </p:txBody>
      </p:sp>
      <p:sp>
        <p:nvSpPr>
          <p:cNvPr id="2055" name="AutoShape 31"/>
          <p:cNvSpPr>
            <a:spLocks noChangeArrowheads="1"/>
          </p:cNvSpPr>
          <p:nvPr/>
        </p:nvSpPr>
        <p:spPr bwMode="auto">
          <a:xfrm>
            <a:off x="-10632" y="694976"/>
            <a:ext cx="1479590" cy="461665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7" name="AutoShape 38"/>
          <p:cNvSpPr>
            <a:spLocks noChangeArrowheads="1"/>
          </p:cNvSpPr>
          <p:nvPr/>
        </p:nvSpPr>
        <p:spPr bwMode="auto">
          <a:xfrm>
            <a:off x="-18915" y="2658678"/>
            <a:ext cx="1460500" cy="414000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th-TH" sz="1400" b="1" dirty="0">
                <a:latin typeface="TH SarabunPSK" panose="020B0500040200020003" pitchFamily="34" charset="-34"/>
                <a:cs typeface="TH SarabunPSK" pitchFamily="34" charset="-34"/>
              </a:rPr>
              <a:t>เป้า</a:t>
            </a:r>
            <a:r>
              <a:rPr lang="th-TH" sz="1400" b="1" dirty="0" smtClean="0">
                <a:latin typeface="TH SarabunPSK" panose="020B0500040200020003" pitchFamily="34" charset="-34"/>
                <a:cs typeface="TH SarabunPSK" pitchFamily="34" charset="-34"/>
              </a:rPr>
              <a:t>หมายแผนบูรณาการ</a:t>
            </a:r>
          </a:p>
        </p:txBody>
      </p:sp>
      <p:sp>
        <p:nvSpPr>
          <p:cNvPr id="2071" name="Rectangle 98"/>
          <p:cNvSpPr>
            <a:spLocks noChangeArrowheads="1"/>
          </p:cNvSpPr>
          <p:nvPr/>
        </p:nvSpPr>
        <p:spPr bwMode="auto">
          <a:xfrm>
            <a:off x="1476606" y="1948371"/>
            <a:ext cx="7595066" cy="573879"/>
          </a:xfrm>
          <a:prstGeom prst="rect">
            <a:avLst/>
          </a:prstGeom>
          <a:solidFill>
            <a:srgbClr val="EFF8D4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1.2 อันดับความยากง่ายใน</a:t>
            </a:r>
            <a:r>
              <a:rPr lang="th-TH" sz="1400" b="1" smtClean="0">
                <a:latin typeface="TH SarabunPSK" pitchFamily="34" charset="-34"/>
                <a:cs typeface="TH SarabunPSK" pitchFamily="34" charset="-34"/>
              </a:rPr>
              <a:t>การประกอบธุรกิจ 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จัดทำโดยธนาคารโลกอยู่ในอันดับสองของอาเซียน เมื่อสิ้นสุดแผนพัฒนาฯ ฉบับที่ 12</a:t>
            </a:r>
            <a:endParaRPr lang="th-TH" sz="1400" b="1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34" name="AutoShape 38"/>
          <p:cNvSpPr>
            <a:spLocks noChangeArrowheads="1"/>
          </p:cNvSpPr>
          <p:nvPr/>
        </p:nvSpPr>
        <p:spPr bwMode="auto">
          <a:xfrm>
            <a:off x="-33513" y="1989144"/>
            <a:ext cx="1489231" cy="494355"/>
          </a:xfrm>
          <a:prstGeom prst="homePlate">
            <a:avLst>
              <a:gd name="adj" fmla="val 18112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ตัวชี้วัดเป้าหมาย</a:t>
            </a:r>
          </a:p>
          <a:p>
            <a:pPr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itchFamily="34" charset="-34"/>
              </a:rPr>
              <a:t>แผนฯ 12</a:t>
            </a:r>
          </a:p>
        </p:txBody>
      </p:sp>
      <p:sp>
        <p:nvSpPr>
          <p:cNvPr id="3089" name="TextBox 27"/>
          <p:cNvSpPr txBox="1">
            <a:spLocks noChangeArrowheads="1"/>
          </p:cNvSpPr>
          <p:nvPr/>
        </p:nvSpPr>
        <p:spPr bwMode="auto">
          <a:xfrm>
            <a:off x="0" y="-46263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แผนงาน</a:t>
            </a:r>
            <a:r>
              <a:rPr lang="th-TH" sz="1800" b="1" dirty="0" err="1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บูรณา</a:t>
            </a: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การอำนวยความสะดวกทางธุรกิจ (234.5647 ล้านบาท)</a:t>
            </a:r>
          </a:p>
          <a:p>
            <a:pPr algn="ctr">
              <a:spcBef>
                <a:spcPct val="0"/>
              </a:spcBef>
              <a:buNone/>
            </a:pP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" name="ชื่อเรื่อง 67"/>
          <p:cNvSpPr txBox="1">
            <a:spLocks/>
          </p:cNvSpPr>
          <p:nvPr/>
        </p:nvSpPr>
        <p:spPr bwMode="auto">
          <a:xfrm>
            <a:off x="1480938" y="1214814"/>
            <a:ext cx="7606943" cy="687434"/>
          </a:xfrm>
          <a:prstGeom prst="rect">
            <a:avLst/>
          </a:prstGeom>
          <a:solidFill>
            <a:srgbClr val="CFF2B4"/>
          </a:solidFill>
          <a:ln w="3175" cmpd="sng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/>
          <a:p>
            <a:r>
              <a:rPr lang="th-TH" sz="14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เป้าหมายที่ 1 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ลดสัดส่วนค่าใช้จ่ายด้านบุคลากร และเพิ่มประสิทธิภาพการบริหารจัดการและการให้บริการของภาครัฐ และประสิทธิภาพการประกอบธุรกิจ    </a:t>
            </a:r>
          </a:p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ของประเทศ</a:t>
            </a:r>
            <a:endParaRPr lang="th-TH" sz="1400" b="1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 bwMode="auto">
          <a:xfrm>
            <a:off x="1510550" y="683667"/>
            <a:ext cx="7618818" cy="469737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l"/>
            <a:r>
              <a:rPr lang="th-TH" sz="16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ยุทธศาสตร์ที่ 6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การบริหารจัดการในภาครัฐ การป้องกันการทุจริตประพฤติมิชอบ และ</a:t>
            </a:r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บาลในสังคมไทย</a:t>
            </a:r>
            <a:endParaRPr lang="th-TH" sz="1600" b="1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2743" y="2565669"/>
            <a:ext cx="9124654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97"/>
          <p:cNvSpPr>
            <a:spLocks noChangeArrowheads="1"/>
          </p:cNvSpPr>
          <p:nvPr/>
        </p:nvSpPr>
        <p:spPr bwMode="auto">
          <a:xfrm>
            <a:off x="1451852" y="2670030"/>
            <a:ext cx="7614191" cy="393650"/>
          </a:xfrm>
          <a:prstGeom prst="rect">
            <a:avLst/>
          </a:prstGeom>
          <a:solidFill>
            <a:srgbClr val="A5E8F5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1. </a:t>
            </a:r>
            <a:r>
              <a:rPr lang="th-TH" sz="1400" b="1" dirty="0" err="1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บูรณา</a:t>
            </a: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การระบบการให้บริการงานภาครัฐเพื่ออำนวยความสะดวกแก่ผู้รับบริการ (ภาคธุรกิจ และภาคประชาชน)</a:t>
            </a:r>
            <a:endParaRPr lang="th-TH" sz="1400" b="1" dirty="0">
              <a:solidFill>
                <a:srgbClr val="0000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80" name="AutoShape 86"/>
          <p:cNvSpPr>
            <a:spLocks noChangeArrowheads="1"/>
          </p:cNvSpPr>
          <p:nvPr/>
        </p:nvSpPr>
        <p:spPr bwMode="auto">
          <a:xfrm>
            <a:off x="-9944" y="3165020"/>
            <a:ext cx="1451808" cy="623001"/>
          </a:xfrm>
          <a:prstGeom prst="homePlate">
            <a:avLst>
              <a:gd name="adj" fmla="val 1856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เป้าหมายแผน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บูรณาการ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Rectangle 97"/>
          <p:cNvSpPr>
            <a:spLocks noChangeArrowheads="1"/>
          </p:cNvSpPr>
          <p:nvPr/>
        </p:nvSpPr>
        <p:spPr bwMode="auto">
          <a:xfrm>
            <a:off x="1460626" y="3132615"/>
            <a:ext cx="7614190" cy="657964"/>
          </a:xfrm>
          <a:prstGeom prst="rect">
            <a:avLst/>
          </a:prstGeom>
          <a:solidFill>
            <a:srgbClr val="C1F7F4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1. อันดับความยาก-ง่าย ในการประกอบธุรกิจ ( </a:t>
            </a:r>
            <a:r>
              <a:rPr lang="en-US" sz="14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Ease of Doing Business) 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ปี 2018 ไม่ต่ำกว่าอันดับที่ 45</a:t>
            </a:r>
            <a:r>
              <a:rPr lang="en-US" sz="14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endParaRPr lang="th-TH" sz="1400" b="1" spc="-50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119" name="AutoShape 86"/>
          <p:cNvSpPr>
            <a:spLocks noChangeArrowheads="1"/>
          </p:cNvSpPr>
          <p:nvPr/>
        </p:nvSpPr>
        <p:spPr bwMode="auto">
          <a:xfrm>
            <a:off x="-9173" y="3926831"/>
            <a:ext cx="1446086" cy="1750955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itchFamily="34" charset="-34"/>
              </a:rPr>
              <a:t>หน่วยงานที่</a:t>
            </a:r>
            <a:r>
              <a:rPr lang="th-TH" sz="14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itchFamily="34" charset="-34"/>
              </a:rPr>
              <a:t>รับผิดชอบ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itchFamily="34" charset="-34"/>
              </a:rPr>
              <a:t>หน่วยงานเจ้าภาพ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itchFamily="34" charset="-34"/>
              </a:rPr>
              <a:t>สำนักนายกรัฐมนตรี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400" dirty="0" smtClean="0">
                <a:solidFill>
                  <a:schemeClr val="bg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สำนักงานคณะกรรมการพัฒนาระบบราชการ</a:t>
            </a:r>
          </a:p>
        </p:txBody>
      </p:sp>
      <p:sp>
        <p:nvSpPr>
          <p:cNvPr id="120" name="Rectangle 97"/>
          <p:cNvSpPr>
            <a:spLocks noChangeArrowheads="1"/>
          </p:cNvSpPr>
          <p:nvPr/>
        </p:nvSpPr>
        <p:spPr bwMode="auto">
          <a:xfrm>
            <a:off x="1450161" y="3878884"/>
            <a:ext cx="7613127" cy="1793601"/>
          </a:xfrm>
          <a:prstGeom prst="rect">
            <a:avLst/>
          </a:prstGeom>
          <a:solidFill>
            <a:srgbClr val="FFD9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pPr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สำนักนายกรัฐมนตรี			กระทรวงมหาดไทย</a:t>
            </a:r>
          </a:p>
          <a:p>
            <a:pPr>
              <a:defRPr/>
            </a:pP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 สำนักงานคณะกรรมการพัฒนาระบบราชการ</a:t>
            </a: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		1. สำนักงานปลัดกระทรวงมหาดไทย </a:t>
            </a:r>
          </a:p>
          <a:p>
            <a:pPr>
              <a:defRPr/>
            </a:pP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 สำนักงานคณะกรรมการส่งเสริมการลงทุ</a:t>
            </a: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น		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กรมการปกครอง</a:t>
            </a:r>
            <a:endParaRPr lang="th-TH" sz="1400" b="1" dirty="0" smtClean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กระทรวงพาณิชย์ 				กระทรวงแรงงาน</a:t>
            </a:r>
          </a:p>
          <a:p>
            <a:pPr>
              <a:defRPr/>
            </a:pP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1. กรมทรัพย์สินทางปัญญา</a:t>
            </a: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			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กรมการจัดหางาน</a:t>
            </a:r>
          </a:p>
          <a:p>
            <a:pPr>
              <a:defRPr/>
            </a:pP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2. กรมพัฒนาธุรกิจการค้า</a:t>
            </a:r>
            <a:endParaRPr lang="th-TH" sz="1400" b="1" dirty="0" smtClean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กระทรวงยุติธรรม </a:t>
            </a: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		</a:t>
            </a:r>
          </a:p>
          <a:p>
            <a:pPr>
              <a:defRPr/>
            </a:pPr>
            <a:r>
              <a:rPr lang="th-TH" sz="1400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กรมบังคับคดี 			</a:t>
            </a: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		</a:t>
            </a:r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147" name="Rectangle 97"/>
          <p:cNvSpPr>
            <a:spLocks noChangeArrowheads="1"/>
          </p:cNvSpPr>
          <p:nvPr/>
        </p:nvSpPr>
        <p:spPr bwMode="auto">
          <a:xfrm>
            <a:off x="1441169" y="6183807"/>
            <a:ext cx="7605492" cy="364593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234.5647</a:t>
            </a:r>
            <a:endParaRPr lang="en-US" sz="1400" b="1" dirty="0" smtClean="0">
              <a:solidFill>
                <a:schemeClr val="tx1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-6914" y="264457"/>
            <a:ext cx="1496145" cy="338554"/>
          </a:xfrm>
          <a:prstGeom prst="homePlate">
            <a:avLst>
              <a:gd name="adj" fmla="val 23047"/>
            </a:avLst>
          </a:prstGeom>
          <a:solidFill>
            <a:srgbClr val="3333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16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1503297" y="288767"/>
            <a:ext cx="7622077" cy="266024"/>
          </a:xfrm>
          <a:prstGeom prst="rect">
            <a:avLst/>
          </a:prstGeom>
          <a:solidFill>
            <a:srgbClr val="B0F793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defRPr/>
            </a:pP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6. ด้านการปรับสมดุลและพัฒนาระบบการบริหารจัดการภาครัฐ</a:t>
            </a:r>
            <a:endParaRPr lang="th-TH" sz="1400" b="1" dirty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12360" y="6535479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2559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9673" y="638091"/>
            <a:ext cx="9143999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97"/>
          <p:cNvSpPr>
            <a:spLocks noChangeArrowheads="1"/>
          </p:cNvSpPr>
          <p:nvPr/>
        </p:nvSpPr>
        <p:spPr bwMode="auto">
          <a:xfrm>
            <a:off x="1432067" y="5779733"/>
            <a:ext cx="7651314" cy="331916"/>
          </a:xfrm>
          <a:prstGeom prst="rect">
            <a:avLst/>
          </a:prstGeom>
          <a:solidFill>
            <a:srgbClr val="FDF9C7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400" b="1" dirty="0" smtClean="0">
                <a:solidFill>
                  <a:srgbClr val="0000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234.5647</a:t>
            </a:r>
            <a:endParaRPr lang="en-US" sz="1400" b="1" dirty="0" smtClean="0">
              <a:solidFill>
                <a:schemeClr val="tx1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9" name="AutoShape 86"/>
          <p:cNvSpPr>
            <a:spLocks noChangeArrowheads="1"/>
          </p:cNvSpPr>
          <p:nvPr/>
        </p:nvSpPr>
        <p:spPr bwMode="auto">
          <a:xfrm>
            <a:off x="-15925" y="5759521"/>
            <a:ext cx="1419641" cy="365894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AutoShape 86"/>
          <p:cNvSpPr>
            <a:spLocks noChangeArrowheads="1"/>
          </p:cNvSpPr>
          <p:nvPr/>
        </p:nvSpPr>
        <p:spPr bwMode="auto">
          <a:xfrm>
            <a:off x="4963" y="6188465"/>
            <a:ext cx="1419641" cy="374502"/>
          </a:xfrm>
          <a:prstGeom prst="homePlate">
            <a:avLst>
              <a:gd name="adj" fmla="val 18567"/>
            </a:avLst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255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งบประมาณรวม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itchFamily="34" charset="-34"/>
              </a:rPr>
              <a:t>(ล้านบาท)</a:t>
            </a:r>
            <a:endParaRPr lang="th-TH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99716" y="6516794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23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82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C00"/>
        </a:solidFill>
        <a:ln w="9525" algn="ctr">
          <a:solidFill>
            <a:srgbClr val="000000"/>
          </a:solidFill>
          <a:miter lim="800000"/>
          <a:headEnd/>
          <a:tailEnd/>
        </a:ln>
      </a:spPr>
      <a:bodyPr anchor="ctr"/>
      <a:lstStyle>
        <a:defPPr eaLnBrk="0" hangingPunct="0">
          <a:lnSpc>
            <a:spcPct val="80000"/>
          </a:lnSpc>
          <a:buFont typeface="Wingdings" pitchFamily="2" charset="2"/>
          <a:buChar char="§"/>
          <a:defRPr sz="900" b="1" dirty="0" smtClean="0">
            <a:latin typeface="TH SarabunPSK" pitchFamily="34" charset="-34"/>
            <a:cs typeface="TH SarabunPSK" pitchFamily="34" charset="-34"/>
          </a:defRPr>
        </a:defPPr>
      </a:lstStyle>
    </a:sp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4512</TotalTime>
  <Words>203</Words>
  <Application>Microsoft Office PowerPoint</Application>
  <PresentationFormat>On-screen Show (4:3)</PresentationFormat>
  <Paragraphs>39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Angsana New</vt:lpstr>
      <vt:lpstr>Arial</vt:lpstr>
      <vt:lpstr>Calibri</vt:lpstr>
      <vt:lpstr>Cordia New</vt:lpstr>
      <vt:lpstr>Tahoma</vt:lpstr>
      <vt:lpstr>TH SarabunPSK</vt:lpstr>
      <vt:lpstr>การออกแบบเริ่มต้น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สำนักนายกรัฐมนตรี</dc:title>
  <dc:creator>Samsung</dc:creator>
  <cp:lastModifiedBy>อัสนี  โชติมัย</cp:lastModifiedBy>
  <cp:revision>710</cp:revision>
  <cp:lastPrinted>2016-10-10T14:45:51Z</cp:lastPrinted>
  <dcterms:created xsi:type="dcterms:W3CDTF">2016-09-14T02:46:58Z</dcterms:created>
  <dcterms:modified xsi:type="dcterms:W3CDTF">2016-10-10T14:47:32Z</dcterms:modified>
</cp:coreProperties>
</file>