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17" r:id="rId2"/>
  </p:sldIdLst>
  <p:sldSz cx="12801600" cy="9601200" type="A3"/>
  <p:notesSz cx="9926638" cy="14355763"/>
  <p:defaultTextStyle>
    <a:defPPr>
      <a:defRPr lang="th-TH"/>
    </a:defPPr>
    <a:lvl1pPr marL="0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1pPr>
    <a:lvl2pPr marL="588314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2pPr>
    <a:lvl3pPr marL="1176626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3pPr>
    <a:lvl4pPr marL="1764940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4pPr>
    <a:lvl5pPr marL="2353254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5pPr>
    <a:lvl6pPr marL="2941567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6pPr>
    <a:lvl7pPr marL="3529880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7pPr>
    <a:lvl8pPr marL="4118194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8pPr>
    <a:lvl9pPr marL="4706507" algn="l" defTabSz="1176626" rtl="0" eaLnBrk="1" latinLnBrk="0" hangingPunct="1">
      <a:defRPr sz="36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49" userDrawn="1">
          <p15:clr>
            <a:srgbClr val="A4A3A4"/>
          </p15:clr>
        </p15:guide>
        <p15:guide id="2" pos="403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795">
          <p15:clr>
            <a:srgbClr val="A4A3A4"/>
          </p15:clr>
        </p15:guide>
        <p15:guide id="2" pos="22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7F3F4"/>
    <a:srgbClr val="CCF4FE"/>
    <a:srgbClr val="F3FEBA"/>
    <a:srgbClr val="F3C5E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9821" autoAdjust="0"/>
  </p:normalViewPr>
  <p:slideViewPr>
    <p:cSldViewPr>
      <p:cViewPr>
        <p:scale>
          <a:sx n="120" d="100"/>
          <a:sy n="120" d="100"/>
        </p:scale>
        <p:origin x="-78" y="2460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412" y="-90"/>
      </p:cViewPr>
      <p:guideLst>
        <p:guide orient="horz" pos="4522"/>
        <p:guide pos="312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" y="25"/>
            <a:ext cx="4301547" cy="717788"/>
          </a:xfrm>
          <a:prstGeom prst="rect">
            <a:avLst/>
          </a:prstGeom>
        </p:spPr>
        <p:txBody>
          <a:bodyPr vert="horz" lIns="102168" tIns="51086" rIns="102168" bIns="51086" rtlCol="0"/>
          <a:lstStyle>
            <a:lvl1pPr algn="l">
              <a:defRPr sz="14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33" y="25"/>
            <a:ext cx="4301547" cy="717788"/>
          </a:xfrm>
          <a:prstGeom prst="rect">
            <a:avLst/>
          </a:prstGeom>
        </p:spPr>
        <p:txBody>
          <a:bodyPr vert="horz" lIns="102168" tIns="51086" rIns="102168" bIns="51086" rtlCol="0"/>
          <a:lstStyle>
            <a:lvl1pPr algn="r">
              <a:defRPr sz="1400"/>
            </a:lvl1pPr>
          </a:lstStyle>
          <a:p>
            <a:fld id="{81209E78-3871-4FEB-B8D8-BBB136984515}" type="datetimeFigureOut">
              <a:rPr lang="th-TH" smtClean="0"/>
              <a:pPr/>
              <a:t>07/09/60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7950" y="1079500"/>
            <a:ext cx="7170738" cy="5378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2168" tIns="51086" rIns="102168" bIns="51086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6" y="6818998"/>
            <a:ext cx="7941310" cy="6460093"/>
          </a:xfrm>
          <a:prstGeom prst="rect">
            <a:avLst/>
          </a:prstGeom>
        </p:spPr>
        <p:txBody>
          <a:bodyPr vert="horz" lIns="102168" tIns="51086" rIns="102168" bIns="510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" y="13635511"/>
            <a:ext cx="4301547" cy="717788"/>
          </a:xfrm>
          <a:prstGeom prst="rect">
            <a:avLst/>
          </a:prstGeom>
        </p:spPr>
        <p:txBody>
          <a:bodyPr vert="horz" lIns="102168" tIns="51086" rIns="102168" bIns="51086" rtlCol="0" anchor="b"/>
          <a:lstStyle>
            <a:lvl1pPr algn="l">
              <a:defRPr sz="14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33" y="13635511"/>
            <a:ext cx="4301547" cy="717788"/>
          </a:xfrm>
          <a:prstGeom prst="rect">
            <a:avLst/>
          </a:prstGeom>
        </p:spPr>
        <p:txBody>
          <a:bodyPr vert="horz" lIns="102168" tIns="51086" rIns="102168" bIns="51086" rtlCol="0" anchor="b"/>
          <a:lstStyle>
            <a:lvl1pPr algn="r">
              <a:defRPr sz="1400"/>
            </a:lvl1pPr>
          </a:lstStyle>
          <a:p>
            <a:fld id="{DEF73172-1009-47E5-BC27-A5C062198CB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243213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1pPr>
    <a:lvl2pPr marL="588314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2pPr>
    <a:lvl3pPr marL="1176626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3pPr>
    <a:lvl4pPr marL="1764940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4pPr>
    <a:lvl5pPr marL="2353254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5pPr>
    <a:lvl6pPr marL="2941567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6pPr>
    <a:lvl7pPr marL="3529880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7pPr>
    <a:lvl8pPr marL="4118194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8pPr>
    <a:lvl9pPr marL="4706507" algn="l" defTabSz="1176626" rtl="0" eaLnBrk="1" latinLnBrk="0" hangingPunct="1">
      <a:defRPr sz="23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836373" indent="-321679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286721" indent="-257340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801410" indent="-257340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316098" indent="-257340"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830789" indent="-25734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3345475" indent="-25734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860159" indent="-25734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4374854" indent="-25734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B6A50697-D5C1-4B64-B3F0-6DF749BA8815}" type="slidenum">
              <a:rPr lang="en-US" altLang="en-US" sz="1400"/>
              <a:pPr/>
              <a:t>1</a:t>
            </a:fld>
            <a:endParaRPr lang="th-TH" altLang="en-US" sz="1400" dirty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93888" y="971550"/>
            <a:ext cx="6726237" cy="5043488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1227" y="6442108"/>
            <a:ext cx="7696034" cy="6008162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52315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60121" y="2982597"/>
            <a:ext cx="10881360" cy="205803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920240" y="5440681"/>
            <a:ext cx="8961120" cy="2453641"/>
          </a:xfrm>
        </p:spPr>
        <p:txBody>
          <a:bodyPr/>
          <a:lstStyle>
            <a:lvl1pPr marL="0" indent="0" algn="ctr">
              <a:buNone/>
              <a:defRPr/>
            </a:lvl1pPr>
            <a:lvl2pPr marL="510540" indent="0" algn="ctr">
              <a:buNone/>
              <a:defRPr/>
            </a:lvl2pPr>
            <a:lvl3pPr marL="1021080" indent="0" algn="ctr">
              <a:buNone/>
              <a:defRPr/>
            </a:lvl3pPr>
            <a:lvl4pPr marL="1531620" indent="0" algn="ctr">
              <a:buNone/>
              <a:defRPr/>
            </a:lvl4pPr>
            <a:lvl5pPr marL="2042160" indent="0" algn="ctr">
              <a:buNone/>
              <a:defRPr/>
            </a:lvl5pPr>
            <a:lvl6pPr marL="2552700" indent="0" algn="ctr">
              <a:buNone/>
              <a:defRPr/>
            </a:lvl6pPr>
            <a:lvl7pPr marL="3063240" indent="0" algn="ctr">
              <a:buNone/>
              <a:defRPr/>
            </a:lvl7pPr>
            <a:lvl8pPr marL="3573781" indent="0" algn="ctr">
              <a:buNone/>
              <a:defRPr/>
            </a:lvl8pPr>
            <a:lvl9pPr marL="4084321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42AD1-5225-4ED9-BD9D-F27D4BB5352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12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A5E89-33BB-461B-BA3D-981A4D28E4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352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9281161" y="384495"/>
            <a:ext cx="2880360" cy="8192136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6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68B42-11CC-4D56-8D68-536EE8019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403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176E8-0459-4571-BD4E-F993FA1D126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81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4"/>
          </a:xfrm>
        </p:spPr>
        <p:txBody>
          <a:bodyPr anchor="t"/>
          <a:lstStyle>
            <a:lvl1pPr algn="l">
              <a:defRPr sz="4467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234"/>
            </a:lvl1pPr>
            <a:lvl2pPr marL="510540" indent="0">
              <a:buNone/>
              <a:defRPr sz="2010"/>
            </a:lvl2pPr>
            <a:lvl3pPr marL="1021080" indent="0">
              <a:buNone/>
              <a:defRPr sz="1786"/>
            </a:lvl3pPr>
            <a:lvl4pPr marL="1531620" indent="0">
              <a:buNone/>
              <a:defRPr sz="1563"/>
            </a:lvl4pPr>
            <a:lvl5pPr marL="2042160" indent="0">
              <a:buNone/>
              <a:defRPr sz="1563"/>
            </a:lvl5pPr>
            <a:lvl6pPr marL="2552700" indent="0">
              <a:buNone/>
              <a:defRPr sz="1563"/>
            </a:lvl6pPr>
            <a:lvl7pPr marL="3063240" indent="0">
              <a:buNone/>
              <a:defRPr sz="1563"/>
            </a:lvl7pPr>
            <a:lvl8pPr marL="3573781" indent="0">
              <a:buNone/>
              <a:defRPr sz="1563"/>
            </a:lvl8pPr>
            <a:lvl9pPr marL="4084321" indent="0">
              <a:buNone/>
              <a:defRPr sz="1563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166CA-524D-4254-B029-DD79E50FDB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08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40080" y="2240280"/>
            <a:ext cx="5654040" cy="6336348"/>
          </a:xfrm>
        </p:spPr>
        <p:txBody>
          <a:bodyPr/>
          <a:lstStyle>
            <a:lvl1pPr>
              <a:defRPr sz="3127"/>
            </a:lvl1pPr>
            <a:lvl2pPr>
              <a:defRPr sz="2680"/>
            </a:lvl2pPr>
            <a:lvl3pPr>
              <a:defRPr sz="2234"/>
            </a:lvl3pPr>
            <a:lvl4pPr>
              <a:defRPr sz="2010"/>
            </a:lvl4pPr>
            <a:lvl5pPr>
              <a:defRPr sz="2010"/>
            </a:lvl5pPr>
            <a:lvl6pPr>
              <a:defRPr sz="2010"/>
            </a:lvl6pPr>
            <a:lvl7pPr>
              <a:defRPr sz="2010"/>
            </a:lvl7pPr>
            <a:lvl8pPr>
              <a:defRPr sz="2010"/>
            </a:lvl8pPr>
            <a:lvl9pPr>
              <a:defRPr sz="201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507481" y="2240280"/>
            <a:ext cx="5654040" cy="6336348"/>
          </a:xfrm>
        </p:spPr>
        <p:txBody>
          <a:bodyPr/>
          <a:lstStyle>
            <a:lvl1pPr>
              <a:defRPr sz="3127"/>
            </a:lvl1pPr>
            <a:lvl2pPr>
              <a:defRPr sz="2680"/>
            </a:lvl2pPr>
            <a:lvl3pPr>
              <a:defRPr sz="2234"/>
            </a:lvl3pPr>
            <a:lvl4pPr>
              <a:defRPr sz="2010"/>
            </a:lvl4pPr>
            <a:lvl5pPr>
              <a:defRPr sz="2010"/>
            </a:lvl5pPr>
            <a:lvl6pPr>
              <a:defRPr sz="2010"/>
            </a:lvl6pPr>
            <a:lvl7pPr>
              <a:defRPr sz="2010"/>
            </a:lvl7pPr>
            <a:lvl8pPr>
              <a:defRPr sz="2010"/>
            </a:lvl8pPr>
            <a:lvl9pPr>
              <a:defRPr sz="201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4AD2-2AD5-494D-8EAF-6C94A063146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356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2680" b="1"/>
            </a:lvl1pPr>
            <a:lvl2pPr marL="510540" indent="0">
              <a:buNone/>
              <a:defRPr sz="2234" b="1"/>
            </a:lvl2pPr>
            <a:lvl3pPr marL="1021080" indent="0">
              <a:buNone/>
              <a:defRPr sz="2010" b="1"/>
            </a:lvl3pPr>
            <a:lvl4pPr marL="1531620" indent="0">
              <a:buNone/>
              <a:defRPr sz="1786" b="1"/>
            </a:lvl4pPr>
            <a:lvl5pPr marL="2042160" indent="0">
              <a:buNone/>
              <a:defRPr sz="1786" b="1"/>
            </a:lvl5pPr>
            <a:lvl6pPr marL="2552700" indent="0">
              <a:buNone/>
              <a:defRPr sz="1786" b="1"/>
            </a:lvl6pPr>
            <a:lvl7pPr marL="3063240" indent="0">
              <a:buNone/>
              <a:defRPr sz="1786" b="1"/>
            </a:lvl7pPr>
            <a:lvl8pPr marL="3573781" indent="0">
              <a:buNone/>
              <a:defRPr sz="1786" b="1"/>
            </a:lvl8pPr>
            <a:lvl9pPr marL="4084321" indent="0">
              <a:buNone/>
              <a:defRPr sz="1786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4"/>
          </a:xfrm>
        </p:spPr>
        <p:txBody>
          <a:bodyPr/>
          <a:lstStyle>
            <a:lvl1pPr>
              <a:defRPr sz="2680"/>
            </a:lvl1pPr>
            <a:lvl2pPr>
              <a:defRPr sz="2234"/>
            </a:lvl2pPr>
            <a:lvl3pPr>
              <a:defRPr sz="2010"/>
            </a:lvl3pPr>
            <a:lvl4pPr>
              <a:defRPr sz="1786"/>
            </a:lvl4pPr>
            <a:lvl5pPr>
              <a:defRPr sz="1786"/>
            </a:lvl5pPr>
            <a:lvl6pPr>
              <a:defRPr sz="1786"/>
            </a:lvl6pPr>
            <a:lvl7pPr>
              <a:defRPr sz="1786"/>
            </a:lvl7pPr>
            <a:lvl8pPr>
              <a:defRPr sz="1786"/>
            </a:lvl8pPr>
            <a:lvl9pPr>
              <a:defRPr sz="1786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5" cy="895667"/>
          </a:xfrm>
        </p:spPr>
        <p:txBody>
          <a:bodyPr anchor="b"/>
          <a:lstStyle>
            <a:lvl1pPr marL="0" indent="0">
              <a:buNone/>
              <a:defRPr sz="2680" b="1"/>
            </a:lvl1pPr>
            <a:lvl2pPr marL="510540" indent="0">
              <a:buNone/>
              <a:defRPr sz="2234" b="1"/>
            </a:lvl2pPr>
            <a:lvl3pPr marL="1021080" indent="0">
              <a:buNone/>
              <a:defRPr sz="2010" b="1"/>
            </a:lvl3pPr>
            <a:lvl4pPr marL="1531620" indent="0">
              <a:buNone/>
              <a:defRPr sz="1786" b="1"/>
            </a:lvl4pPr>
            <a:lvl5pPr marL="2042160" indent="0">
              <a:buNone/>
              <a:defRPr sz="1786" b="1"/>
            </a:lvl5pPr>
            <a:lvl6pPr marL="2552700" indent="0">
              <a:buNone/>
              <a:defRPr sz="1786" b="1"/>
            </a:lvl6pPr>
            <a:lvl7pPr marL="3063240" indent="0">
              <a:buNone/>
              <a:defRPr sz="1786" b="1"/>
            </a:lvl7pPr>
            <a:lvl8pPr marL="3573781" indent="0">
              <a:buNone/>
              <a:defRPr sz="1786" b="1"/>
            </a:lvl8pPr>
            <a:lvl9pPr marL="4084321" indent="0">
              <a:buNone/>
              <a:defRPr sz="1786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5" cy="5531804"/>
          </a:xfrm>
        </p:spPr>
        <p:txBody>
          <a:bodyPr/>
          <a:lstStyle>
            <a:lvl1pPr>
              <a:defRPr sz="2680"/>
            </a:lvl1pPr>
            <a:lvl2pPr>
              <a:defRPr sz="2234"/>
            </a:lvl2pPr>
            <a:lvl3pPr>
              <a:defRPr sz="2010"/>
            </a:lvl3pPr>
            <a:lvl4pPr>
              <a:defRPr sz="1786"/>
            </a:lvl4pPr>
            <a:lvl5pPr>
              <a:defRPr sz="1786"/>
            </a:lvl5pPr>
            <a:lvl6pPr>
              <a:defRPr sz="1786"/>
            </a:lvl6pPr>
            <a:lvl7pPr>
              <a:defRPr sz="1786"/>
            </a:lvl7pPr>
            <a:lvl8pPr>
              <a:defRPr sz="1786"/>
            </a:lvl8pPr>
            <a:lvl9pPr>
              <a:defRPr sz="1786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F3E77-502B-42C2-95FE-D23A91DFAB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314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7D296-C7EE-4719-B983-F91BDF263A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0533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653BA-8E27-4E75-8259-8AFBE54ACD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026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234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5071" y="382271"/>
            <a:ext cx="7156450" cy="8194358"/>
          </a:xfrm>
        </p:spPr>
        <p:txBody>
          <a:bodyPr/>
          <a:lstStyle>
            <a:lvl1pPr>
              <a:defRPr sz="3573"/>
            </a:lvl1pPr>
            <a:lvl2pPr>
              <a:defRPr sz="3127"/>
            </a:lvl2pPr>
            <a:lvl3pPr>
              <a:defRPr sz="2680"/>
            </a:lvl3pPr>
            <a:lvl4pPr>
              <a:defRPr sz="2234"/>
            </a:lvl4pPr>
            <a:lvl5pPr>
              <a:defRPr sz="2234"/>
            </a:lvl5pPr>
            <a:lvl6pPr>
              <a:defRPr sz="2234"/>
            </a:lvl6pPr>
            <a:lvl7pPr>
              <a:defRPr sz="2234"/>
            </a:lvl7pPr>
            <a:lvl8pPr>
              <a:defRPr sz="2234"/>
            </a:lvl8pPr>
            <a:lvl9pPr>
              <a:defRPr sz="2234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7"/>
          </a:xfrm>
        </p:spPr>
        <p:txBody>
          <a:bodyPr/>
          <a:lstStyle>
            <a:lvl1pPr marL="0" indent="0">
              <a:buNone/>
              <a:defRPr sz="1563"/>
            </a:lvl1pPr>
            <a:lvl2pPr marL="510540" indent="0">
              <a:buNone/>
              <a:defRPr sz="1340"/>
            </a:lvl2pPr>
            <a:lvl3pPr marL="1021080" indent="0">
              <a:buNone/>
              <a:defRPr sz="1117"/>
            </a:lvl3pPr>
            <a:lvl4pPr marL="1531620" indent="0">
              <a:buNone/>
              <a:defRPr sz="1005"/>
            </a:lvl4pPr>
            <a:lvl5pPr marL="2042160" indent="0">
              <a:buNone/>
              <a:defRPr sz="1005"/>
            </a:lvl5pPr>
            <a:lvl6pPr marL="2552700" indent="0">
              <a:buNone/>
              <a:defRPr sz="1005"/>
            </a:lvl6pPr>
            <a:lvl7pPr marL="3063240" indent="0">
              <a:buNone/>
              <a:defRPr sz="1005"/>
            </a:lvl7pPr>
            <a:lvl8pPr marL="3573781" indent="0">
              <a:buNone/>
              <a:defRPr sz="1005"/>
            </a:lvl8pPr>
            <a:lvl9pPr marL="4084321" indent="0">
              <a:buNone/>
              <a:defRPr sz="1005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45B62-8E12-47D2-9DB1-6EA1A693D9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247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793434"/>
          </a:xfrm>
        </p:spPr>
        <p:txBody>
          <a:bodyPr anchor="b"/>
          <a:lstStyle>
            <a:lvl1pPr algn="l">
              <a:defRPr sz="2234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509203" y="857886"/>
            <a:ext cx="7680960" cy="5760720"/>
          </a:xfrm>
        </p:spPr>
        <p:txBody>
          <a:bodyPr/>
          <a:lstStyle>
            <a:lvl1pPr marL="0" indent="0">
              <a:buNone/>
              <a:defRPr sz="3573"/>
            </a:lvl1pPr>
            <a:lvl2pPr marL="510540" indent="0">
              <a:buNone/>
              <a:defRPr sz="3127"/>
            </a:lvl2pPr>
            <a:lvl3pPr marL="1021080" indent="0">
              <a:buNone/>
              <a:defRPr sz="2680"/>
            </a:lvl3pPr>
            <a:lvl4pPr marL="1531620" indent="0">
              <a:buNone/>
              <a:defRPr sz="2234"/>
            </a:lvl4pPr>
            <a:lvl5pPr marL="2042160" indent="0">
              <a:buNone/>
              <a:defRPr sz="2234"/>
            </a:lvl5pPr>
            <a:lvl6pPr marL="2552700" indent="0">
              <a:buNone/>
              <a:defRPr sz="2234"/>
            </a:lvl6pPr>
            <a:lvl7pPr marL="3063240" indent="0">
              <a:buNone/>
              <a:defRPr sz="2234"/>
            </a:lvl7pPr>
            <a:lvl8pPr marL="3573781" indent="0">
              <a:buNone/>
              <a:defRPr sz="2234"/>
            </a:lvl8pPr>
            <a:lvl9pPr marL="4084321" indent="0">
              <a:buNone/>
              <a:defRPr sz="2234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6"/>
          </a:xfrm>
        </p:spPr>
        <p:txBody>
          <a:bodyPr/>
          <a:lstStyle>
            <a:lvl1pPr marL="0" indent="0">
              <a:buNone/>
              <a:defRPr sz="1563"/>
            </a:lvl1pPr>
            <a:lvl2pPr marL="510540" indent="0">
              <a:buNone/>
              <a:defRPr sz="1340"/>
            </a:lvl2pPr>
            <a:lvl3pPr marL="1021080" indent="0">
              <a:buNone/>
              <a:defRPr sz="1117"/>
            </a:lvl3pPr>
            <a:lvl4pPr marL="1531620" indent="0">
              <a:buNone/>
              <a:defRPr sz="1005"/>
            </a:lvl4pPr>
            <a:lvl5pPr marL="2042160" indent="0">
              <a:buNone/>
              <a:defRPr sz="1005"/>
            </a:lvl5pPr>
            <a:lvl6pPr marL="2552700" indent="0">
              <a:buNone/>
              <a:defRPr sz="1005"/>
            </a:lvl6pPr>
            <a:lvl7pPr marL="3063240" indent="0">
              <a:buNone/>
              <a:defRPr sz="1005"/>
            </a:lvl7pPr>
            <a:lvl8pPr marL="3573781" indent="0">
              <a:buNone/>
              <a:defRPr sz="1005"/>
            </a:lvl8pPr>
            <a:lvl9pPr marL="4084321" indent="0">
              <a:buNone/>
              <a:defRPr sz="1005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8741-5D93-4D96-BCA9-FBBB2156EE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641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1" y="384493"/>
            <a:ext cx="1152144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1" y="2240280"/>
            <a:ext cx="11521440" cy="6336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8743315"/>
            <a:ext cx="2987040" cy="66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63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1" y="8743315"/>
            <a:ext cx="4053840" cy="66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63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3315"/>
            <a:ext cx="2987040" cy="66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63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0CE698-99E4-4607-92A7-D450810DA75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944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5pPr>
      <a:lvl6pPr marL="510540" algn="ctr" rtl="0" fontAlgn="base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1021080" algn="ctr" rtl="0" fontAlgn="base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531620" algn="ctr" rtl="0" fontAlgn="base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2042160" algn="ctr" rtl="0" fontAlgn="base">
        <a:spcBef>
          <a:spcPct val="0"/>
        </a:spcBef>
        <a:spcAft>
          <a:spcPct val="0"/>
        </a:spcAft>
        <a:defRPr sz="4913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82905" indent="-382905" algn="l" rtl="0" eaLnBrk="0" fontAlgn="base" hangingPunct="0">
        <a:spcBef>
          <a:spcPct val="20000"/>
        </a:spcBef>
        <a:spcAft>
          <a:spcPct val="0"/>
        </a:spcAft>
        <a:buChar char="•"/>
        <a:defRPr sz="3573">
          <a:solidFill>
            <a:schemeClr val="tx1"/>
          </a:solidFill>
          <a:latin typeface="+mn-lt"/>
          <a:ea typeface="+mn-ea"/>
          <a:cs typeface="+mn-cs"/>
        </a:defRPr>
      </a:lvl1pPr>
      <a:lvl2pPr marL="829627" indent="-319087" algn="l" rtl="0" eaLnBrk="0" fontAlgn="base" hangingPunct="0">
        <a:spcBef>
          <a:spcPct val="20000"/>
        </a:spcBef>
        <a:spcAft>
          <a:spcPct val="0"/>
        </a:spcAft>
        <a:buChar char="–"/>
        <a:defRPr sz="3127">
          <a:solidFill>
            <a:schemeClr val="tx1"/>
          </a:solidFill>
          <a:latin typeface="+mn-lt"/>
          <a:cs typeface="+mn-cs"/>
        </a:defRPr>
      </a:lvl2pPr>
      <a:lvl3pPr marL="1276351" indent="-255271" algn="l" rtl="0" eaLnBrk="0" fontAlgn="base" hangingPunct="0">
        <a:spcBef>
          <a:spcPct val="20000"/>
        </a:spcBef>
        <a:spcAft>
          <a:spcPct val="0"/>
        </a:spcAft>
        <a:buChar char="•"/>
        <a:defRPr sz="2680">
          <a:solidFill>
            <a:schemeClr val="tx1"/>
          </a:solidFill>
          <a:latin typeface="+mn-lt"/>
          <a:cs typeface="+mn-cs"/>
        </a:defRPr>
      </a:lvl3pPr>
      <a:lvl4pPr marL="1786891" indent="-255271" algn="l" rtl="0" eaLnBrk="0" fontAlgn="base" hangingPunct="0">
        <a:spcBef>
          <a:spcPct val="20000"/>
        </a:spcBef>
        <a:spcAft>
          <a:spcPct val="0"/>
        </a:spcAft>
        <a:buChar char="–"/>
        <a:defRPr sz="2234">
          <a:solidFill>
            <a:schemeClr val="tx1"/>
          </a:solidFill>
          <a:latin typeface="+mn-lt"/>
          <a:cs typeface="+mn-cs"/>
        </a:defRPr>
      </a:lvl4pPr>
      <a:lvl5pPr marL="2297431" indent="-255271" algn="l" rtl="0" eaLnBrk="0" fontAlgn="base" hangingPunct="0">
        <a:spcBef>
          <a:spcPct val="20000"/>
        </a:spcBef>
        <a:spcAft>
          <a:spcPct val="0"/>
        </a:spcAft>
        <a:buChar char="»"/>
        <a:defRPr sz="2234">
          <a:solidFill>
            <a:schemeClr val="tx1"/>
          </a:solidFill>
          <a:latin typeface="+mn-lt"/>
          <a:cs typeface="+mn-cs"/>
        </a:defRPr>
      </a:lvl5pPr>
      <a:lvl6pPr marL="2807971" indent="-255271" algn="l" rtl="0" fontAlgn="base">
        <a:spcBef>
          <a:spcPct val="20000"/>
        </a:spcBef>
        <a:spcAft>
          <a:spcPct val="0"/>
        </a:spcAft>
        <a:buChar char="»"/>
        <a:defRPr sz="2234">
          <a:solidFill>
            <a:schemeClr val="tx1"/>
          </a:solidFill>
          <a:latin typeface="+mn-lt"/>
          <a:cs typeface="+mn-cs"/>
        </a:defRPr>
      </a:lvl6pPr>
      <a:lvl7pPr marL="3318511" indent="-255271" algn="l" rtl="0" fontAlgn="base">
        <a:spcBef>
          <a:spcPct val="20000"/>
        </a:spcBef>
        <a:spcAft>
          <a:spcPct val="0"/>
        </a:spcAft>
        <a:buChar char="»"/>
        <a:defRPr sz="2234">
          <a:solidFill>
            <a:schemeClr val="tx1"/>
          </a:solidFill>
          <a:latin typeface="+mn-lt"/>
          <a:cs typeface="+mn-cs"/>
        </a:defRPr>
      </a:lvl7pPr>
      <a:lvl8pPr marL="3829051" indent="-255271" algn="l" rtl="0" fontAlgn="base">
        <a:spcBef>
          <a:spcPct val="20000"/>
        </a:spcBef>
        <a:spcAft>
          <a:spcPct val="0"/>
        </a:spcAft>
        <a:buChar char="»"/>
        <a:defRPr sz="2234">
          <a:solidFill>
            <a:schemeClr val="tx1"/>
          </a:solidFill>
          <a:latin typeface="+mn-lt"/>
          <a:cs typeface="+mn-cs"/>
        </a:defRPr>
      </a:lvl8pPr>
      <a:lvl9pPr marL="4339591" indent="-255271" algn="l" rtl="0" fontAlgn="base">
        <a:spcBef>
          <a:spcPct val="20000"/>
        </a:spcBef>
        <a:spcAft>
          <a:spcPct val="0"/>
        </a:spcAft>
        <a:buChar char="»"/>
        <a:defRPr sz="2234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1pPr>
      <a:lvl2pPr marL="51054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2pPr>
      <a:lvl3pPr marL="102108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3pPr>
      <a:lvl4pPr marL="153162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4pPr>
      <a:lvl5pPr marL="204216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5pPr>
      <a:lvl6pPr marL="255270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6pPr>
      <a:lvl7pPr marL="3063240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7pPr>
      <a:lvl8pPr marL="3573781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8pPr>
      <a:lvl9pPr marL="4084321" algn="l" defTabSz="1021080" rtl="0" eaLnBrk="1" latinLnBrk="0" hangingPunct="1">
        <a:defRPr sz="31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3"/>
          <p:cNvSpPr>
            <a:spLocks noChangeArrowheads="1"/>
          </p:cNvSpPr>
          <p:nvPr/>
        </p:nvSpPr>
        <p:spPr bwMode="auto">
          <a:xfrm>
            <a:off x="137038" y="1335957"/>
            <a:ext cx="1129140" cy="795469"/>
          </a:xfrm>
          <a:prstGeom prst="homePlate">
            <a:avLst>
              <a:gd name="adj" fmla="val 19591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เป้าหมายแผนฯ 12</a:t>
            </a:r>
          </a:p>
        </p:txBody>
      </p:sp>
      <p:sp>
        <p:nvSpPr>
          <p:cNvPr id="2055" name="AutoShape 31"/>
          <p:cNvSpPr>
            <a:spLocks noChangeArrowheads="1"/>
          </p:cNvSpPr>
          <p:nvPr/>
        </p:nvSpPr>
        <p:spPr bwMode="auto">
          <a:xfrm>
            <a:off x="152587" y="888351"/>
            <a:ext cx="1129140" cy="230832"/>
          </a:xfrm>
          <a:prstGeom prst="homePlate">
            <a:avLst>
              <a:gd name="adj" fmla="val 2304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th-TH" sz="900" b="1" dirty="0">
                <a:latin typeface="TH SarabunPSK" panose="020B0500040200020003" pitchFamily="34" charset="-34"/>
                <a:cs typeface="TH SarabunPSK" pitchFamily="34" charset="-34"/>
              </a:rPr>
              <a:t>แผนฯ 12</a:t>
            </a:r>
            <a:endParaRPr lang="th-TH" sz="9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57" name="AutoShape 38"/>
          <p:cNvSpPr>
            <a:spLocks noChangeArrowheads="1"/>
          </p:cNvSpPr>
          <p:nvPr/>
        </p:nvSpPr>
        <p:spPr bwMode="auto">
          <a:xfrm>
            <a:off x="142015" y="3686931"/>
            <a:ext cx="1129140" cy="551409"/>
          </a:xfrm>
          <a:prstGeom prst="homePlate">
            <a:avLst>
              <a:gd name="adj" fmla="val 18112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10000"/>
              </a:lnSpc>
              <a:defRPr/>
            </a:pPr>
            <a:r>
              <a:rPr lang="th-TH" sz="900" b="1" dirty="0">
                <a:latin typeface="TH SarabunPSK" panose="020B0500040200020003" pitchFamily="34" charset="-34"/>
                <a:cs typeface="TH SarabunPSK" pitchFamily="34" charset="-34"/>
              </a:rPr>
              <a:t>เป้าหมาย</a:t>
            </a:r>
          </a:p>
          <a:p>
            <a:pPr algn="ctr">
              <a:lnSpc>
                <a:spcPct val="110000"/>
              </a:lnSpc>
              <a:defRPr/>
            </a:pPr>
            <a:r>
              <a:rPr lang="th-TH" sz="900" b="1" dirty="0">
                <a:latin typeface="TH SarabunPSK" panose="020B0500040200020003" pitchFamily="34" charset="-34"/>
                <a:cs typeface="TH SarabunPSK" pitchFamily="34" charset="-34"/>
              </a:rPr>
              <a:t>แผนบูรณการ</a:t>
            </a:r>
            <a:r>
              <a:rPr lang="en-US" sz="900" b="1" dirty="0" smtClean="0">
                <a:latin typeface="TH SarabunPSK" panose="020B0500040200020003" pitchFamily="34" charset="-34"/>
                <a:cs typeface="TH SarabunPSK" pitchFamily="34" charset="-34"/>
              </a:rPr>
              <a:t>/Outcome</a:t>
            </a:r>
          </a:p>
          <a:p>
            <a:pPr algn="ctr">
              <a:lnSpc>
                <a:spcPct val="110000"/>
              </a:lnSpc>
              <a:defRPr/>
            </a:pPr>
            <a:r>
              <a:rPr lang="th-TH" sz="900" b="1" dirty="0" smtClean="0">
                <a:latin typeface="TH SarabunPSK" panose="020B0500040200020003" pitchFamily="34" charset="-34"/>
                <a:cs typeface="TH SarabunPSK" pitchFamily="34" charset="-34"/>
              </a:rPr>
              <a:t>(เจ้าภาพ)</a:t>
            </a:r>
            <a:endParaRPr lang="th-TH" sz="900" b="1" dirty="0"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34" name="AutoShape 38"/>
          <p:cNvSpPr>
            <a:spLocks noChangeArrowheads="1"/>
          </p:cNvSpPr>
          <p:nvPr/>
        </p:nvSpPr>
        <p:spPr bwMode="auto">
          <a:xfrm>
            <a:off x="155649" y="2161662"/>
            <a:ext cx="1129140" cy="581307"/>
          </a:xfrm>
          <a:prstGeom prst="homePlate">
            <a:avLst>
              <a:gd name="adj" fmla="val 18112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ตัวชี้วัด</a:t>
            </a:r>
            <a:r>
              <a:rPr lang="th-TH" sz="900" b="1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itchFamily="34" charset="-34"/>
              </a:rPr>
              <a:t>เป้าหมายแผนฯ 12</a:t>
            </a:r>
            <a:endParaRPr lang="th-TH" sz="900" b="1" dirty="0">
              <a:solidFill>
                <a:srgbClr val="FFFFFF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3089" name="TextBox 27"/>
          <p:cNvSpPr txBox="1">
            <a:spLocks noChangeArrowheads="1"/>
          </p:cNvSpPr>
          <p:nvPr/>
        </p:nvSpPr>
        <p:spPr bwMode="auto">
          <a:xfrm>
            <a:off x="1358643" y="24946"/>
            <a:ext cx="11293861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fontAlgn="base">
              <a:buNone/>
            </a:pP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  <a:r>
              <a:rPr lang="th-TH" sz="1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บูรณา</a:t>
            </a: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การพัฒนาการพัฒนาศักยภาพการผลิตภาคเกษตร </a:t>
            </a:r>
            <a:endParaRPr lang="en-US" sz="1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buNone/>
            </a:pP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หน่วยงานเจ้าภาพสำนักงานเศรษฐกิจการเกษตร กระทรวง</a:t>
            </a:r>
            <a:r>
              <a:rPr lang="th-TH" sz="1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เกษตรและ</a:t>
            </a: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สหกรณ์ ................ลบ</a:t>
            </a:r>
            <a:r>
              <a:rPr lang="en-US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1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buNone/>
            </a:pPr>
            <a:endParaRPr lang="th-TH" sz="1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buNone/>
            </a:pP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1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5104" y="928276"/>
            <a:ext cx="11465490" cy="408605"/>
          </a:xfrm>
          <a:solidFill>
            <a:srgbClr val="92D050"/>
          </a:solidFill>
          <a:ln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  <a:extLst/>
        </p:spPr>
        <p:txBody>
          <a:bodyPr/>
          <a:lstStyle/>
          <a:p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ยุทธศาสตร์ที่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การสร้างความเข้มแข็งทางเศรษฐกิจและแข่งขันได้อย่างยั่งยืน</a:t>
            </a:r>
            <a:endParaRPr lang="en-US" sz="11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4516" y="3200134"/>
            <a:ext cx="12757085" cy="0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AutoShape 86"/>
          <p:cNvSpPr>
            <a:spLocks noChangeArrowheads="1"/>
          </p:cNvSpPr>
          <p:nvPr/>
        </p:nvSpPr>
        <p:spPr bwMode="auto">
          <a:xfrm>
            <a:off x="143089" y="4301594"/>
            <a:ext cx="1129140" cy="552660"/>
          </a:xfrm>
          <a:prstGeom prst="homePlate">
            <a:avLst>
              <a:gd name="adj" fmla="val 1856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th-TH" sz="900" b="1" dirty="0">
                <a:latin typeface="TH SarabunPSK" pitchFamily="34" charset="-34"/>
                <a:cs typeface="TH SarabunPSK" pitchFamily="34" charset="-34"/>
              </a:rPr>
              <a:t>ตัวชี้วัด</a:t>
            </a:r>
          </a:p>
          <a:p>
            <a:pPr algn="ctr">
              <a:lnSpc>
                <a:spcPct val="80000"/>
              </a:lnSpc>
              <a:defRPr/>
            </a:pPr>
            <a:r>
              <a:rPr lang="th-TH" sz="900" b="1" dirty="0">
                <a:latin typeface="TH SarabunPSK" pitchFamily="34" charset="-34"/>
                <a:cs typeface="TH SarabunPSK" pitchFamily="34" charset="-34"/>
              </a:rPr>
              <a:t>เป้าหมายแผน</a:t>
            </a:r>
          </a:p>
          <a:p>
            <a:pPr algn="ctr">
              <a:lnSpc>
                <a:spcPct val="80000"/>
              </a:lnSpc>
              <a:defRPr/>
            </a:pPr>
            <a:r>
              <a:rPr lang="th-TH" sz="900" b="1" dirty="0">
                <a:latin typeface="TH SarabunPSK" pitchFamily="34" charset="-34"/>
                <a:cs typeface="TH SarabunPSK" pitchFamily="34" charset="-34"/>
              </a:rPr>
              <a:t>บูรณาการ</a:t>
            </a:r>
            <a:endParaRPr lang="th-TH" sz="9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9" name="AutoShape 86"/>
          <p:cNvSpPr>
            <a:spLocks noChangeArrowheads="1"/>
          </p:cNvSpPr>
          <p:nvPr/>
        </p:nvSpPr>
        <p:spPr bwMode="auto">
          <a:xfrm>
            <a:off x="152587" y="6184026"/>
            <a:ext cx="1129140" cy="3151224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endParaRPr lang="th-TH" sz="134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endParaRPr lang="th-TH" sz="134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r>
              <a:rPr lang="th-TH" sz="900" b="1" dirty="0">
                <a:latin typeface="TH SarabunPSK" panose="020B0500040200020003" pitchFamily="34" charset="-34"/>
                <a:cs typeface="TH SarabunPSK" pitchFamily="34" charset="-34"/>
              </a:rPr>
              <a:t>หน่วยงานที่รับผิดชอบ</a:t>
            </a:r>
          </a:p>
          <a:p>
            <a:pPr algn="ctr">
              <a:lnSpc>
                <a:spcPct val="80000"/>
              </a:lnSpc>
              <a:defRPr/>
            </a:pPr>
            <a:r>
              <a:rPr lang="th-TH" sz="900" b="1" dirty="0">
                <a:latin typeface="TH SarabunPSK" panose="020B0500040200020003" pitchFamily="34" charset="-34"/>
                <a:cs typeface="TH SarabunPSK" pitchFamily="34" charset="-34"/>
              </a:rPr>
              <a:t>โครงการ/</a:t>
            </a:r>
            <a:r>
              <a:rPr lang="en-US" sz="900" b="1" dirty="0">
                <a:latin typeface="TH SarabunPSK" panose="020B0500040200020003" pitchFamily="34" charset="-34"/>
                <a:cs typeface="TH SarabunPSK" pitchFamily="34" charset="-34"/>
              </a:rPr>
              <a:t>Project Based</a:t>
            </a:r>
            <a:endParaRPr lang="th-TH" sz="900" b="1" dirty="0">
              <a:latin typeface="TH SarabunPSK" panose="020B0500040200020003" pitchFamily="34" charset="-34"/>
              <a:cs typeface="TH SarabunPSK" pitchFamily="34" charset="-34"/>
            </a:endParaRPr>
          </a:p>
          <a:p>
            <a:pPr algn="ctr">
              <a:lnSpc>
                <a:spcPct val="80000"/>
              </a:lnSpc>
              <a:defRPr/>
            </a:pPr>
            <a:endParaRPr lang="th-TH" sz="900" b="1" dirty="0"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49" name="Rectangle 97"/>
          <p:cNvSpPr>
            <a:spLocks noChangeArrowheads="1"/>
          </p:cNvSpPr>
          <p:nvPr/>
        </p:nvSpPr>
        <p:spPr bwMode="auto">
          <a:xfrm>
            <a:off x="1365859" y="2153950"/>
            <a:ext cx="3648539" cy="59734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anchor="t"/>
          <a:lstStyle/>
          <a:p>
            <a:pPr>
              <a:lnSpc>
                <a:spcPct val="90000"/>
              </a:lnSpc>
            </a:pP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อัตราการขยายตัวของภาคเกษตรขยายตัวไม่ต่ำกว่าร้อยละ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ต่อปี</a:t>
            </a:r>
            <a:endParaRPr lang="th-TH" sz="1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AutoShape 31"/>
          <p:cNvSpPr>
            <a:spLocks noChangeArrowheads="1"/>
          </p:cNvSpPr>
          <p:nvPr/>
        </p:nvSpPr>
        <p:spPr bwMode="auto">
          <a:xfrm>
            <a:off x="153114" y="504849"/>
            <a:ext cx="1129140" cy="230832"/>
          </a:xfrm>
          <a:prstGeom prst="homePlate">
            <a:avLst>
              <a:gd name="adj" fmla="val 23047"/>
            </a:avLst>
          </a:prstGeom>
          <a:solidFill>
            <a:srgbClr val="3333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ยุทธศาสตร์ชาติ </a:t>
            </a:r>
            <a:r>
              <a:rPr lang="en-US" sz="900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20 </a:t>
            </a:r>
            <a:r>
              <a:rPr lang="th-TH" sz="900" b="1" dirty="0">
                <a:solidFill>
                  <a:srgbClr val="FFFFFF"/>
                </a:solidFill>
                <a:latin typeface="TH SarabunPSK" pitchFamily="34" charset="-34"/>
                <a:cs typeface="TH SarabunPSK" pitchFamily="34" charset="-34"/>
              </a:rPr>
              <a:t>ปี</a:t>
            </a:r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1313823" y="477960"/>
            <a:ext cx="11486770" cy="341648"/>
          </a:xfrm>
          <a:prstGeom prst="rect">
            <a:avLst/>
          </a:prstGeom>
          <a:solidFill>
            <a:srgbClr val="B0F79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r>
              <a:rPr lang="th-TH" sz="1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ยุทธศาสตร์ด้านการสร้างความสามารถในการแข่งขัน</a:t>
            </a:r>
            <a:endParaRPr lang="en-US" sz="11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972800" y="9339590"/>
            <a:ext cx="12848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สศก.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(7 ก.ย.60)</a:t>
            </a:r>
            <a:endParaRPr lang="th-TH" sz="1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22938" y="839461"/>
            <a:ext cx="12778662" cy="64441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ชื่อเรื่อง 67"/>
          <p:cNvSpPr txBox="1">
            <a:spLocks/>
          </p:cNvSpPr>
          <p:nvPr/>
        </p:nvSpPr>
        <p:spPr bwMode="auto">
          <a:xfrm>
            <a:off x="1358644" y="1382340"/>
            <a:ext cx="3687101" cy="728896"/>
          </a:xfrm>
          <a:prstGeom prst="rect">
            <a:avLst/>
          </a:prstGeom>
          <a:solidFill>
            <a:srgbClr val="92D050"/>
          </a:solidFill>
          <a:ln w="3175" cmpd="sng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anchor="t"/>
          <a:lstStyle/>
          <a:p>
            <a:r>
              <a:rPr lang="th-TH" sz="1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เป้าหมายที่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เศรษฐกิจรายสาขาเติบโตอย่างเข้มแข็ง และเป็นฐานในการสร้างความเจริญเติบโตทางเศรษฐกิจของประเทศ</a:t>
            </a:r>
            <a:endParaRPr lang="en-US" sz="1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AutoShape 86"/>
          <p:cNvSpPr>
            <a:spLocks noChangeArrowheads="1"/>
          </p:cNvSpPr>
          <p:nvPr/>
        </p:nvSpPr>
        <p:spPr bwMode="auto">
          <a:xfrm>
            <a:off x="131287" y="4905282"/>
            <a:ext cx="1129140" cy="517720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th-TH" sz="900" b="1" dirty="0" smtClean="0">
                <a:latin typeface="TH SarabunPSK" panose="020B0500040200020003" pitchFamily="34" charset="-34"/>
                <a:cs typeface="TH SarabunPSK" pitchFamily="34" charset="-34"/>
              </a:rPr>
              <a:t>แนวทาง</a:t>
            </a:r>
          </a:p>
        </p:txBody>
      </p:sp>
      <p:sp>
        <p:nvSpPr>
          <p:cNvPr id="40" name="AutoShape 86"/>
          <p:cNvSpPr>
            <a:spLocks noChangeArrowheads="1"/>
          </p:cNvSpPr>
          <p:nvPr/>
        </p:nvSpPr>
        <p:spPr bwMode="auto">
          <a:xfrm>
            <a:off x="142755" y="5457728"/>
            <a:ext cx="1129140" cy="692983"/>
          </a:xfrm>
          <a:prstGeom prst="homePlate">
            <a:avLst>
              <a:gd name="adj" fmla="val 185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th-TH" sz="1100" b="1" dirty="0">
                <a:latin typeface="TH SarabunPSK" panose="020B0500040200020003" pitchFamily="34" charset="-34"/>
                <a:cs typeface="TH SarabunPSK" pitchFamily="34" charset="-34"/>
              </a:rPr>
              <a:t>ตัวชี้วัดแนวทาง</a:t>
            </a:r>
            <a:endParaRPr lang="th-TH" sz="1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141043" y="44959"/>
            <a:ext cx="2517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</a:t>
            </a:r>
            <a:r>
              <a:rPr lang="en-US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ล้านบาท</a:t>
            </a:r>
          </a:p>
          <a:p>
            <a:pPr algn="ctr"/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</a:t>
            </a:r>
            <a:r>
              <a:rPr lang="th-TH" sz="1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พ.ศ. </a:t>
            </a:r>
            <a:r>
              <a:rPr lang="th-TH" sz="1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2562</a:t>
            </a:r>
            <a:endParaRPr lang="th-TH" sz="1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7" name="AutoShape 38"/>
          <p:cNvSpPr>
            <a:spLocks noChangeArrowheads="1"/>
          </p:cNvSpPr>
          <p:nvPr/>
        </p:nvSpPr>
        <p:spPr bwMode="auto">
          <a:xfrm>
            <a:off x="142014" y="2764703"/>
            <a:ext cx="1129140" cy="431536"/>
          </a:xfrm>
          <a:prstGeom prst="homePlate">
            <a:avLst>
              <a:gd name="adj" fmla="val 18112"/>
            </a:avLst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ยุทธศาสตร์</a:t>
            </a:r>
            <a:r>
              <a:rPr lang="th-TH" sz="900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จัดสรรง</a:t>
            </a: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ปม. </a:t>
            </a:r>
          </a:p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ปี </a:t>
            </a:r>
            <a:r>
              <a:rPr lang="th-TH" sz="9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6</a:t>
            </a:r>
            <a:r>
              <a:rPr lang="en-US" sz="9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2</a:t>
            </a:r>
            <a:endParaRPr lang="th-TH" sz="900" b="1" dirty="0">
              <a:solidFill>
                <a:schemeClr val="tx1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62" name="Rectangle 97"/>
          <p:cNvSpPr>
            <a:spLocks noChangeArrowheads="1"/>
          </p:cNvSpPr>
          <p:nvPr/>
        </p:nvSpPr>
        <p:spPr bwMode="auto">
          <a:xfrm>
            <a:off x="1358643" y="2764703"/>
            <a:ext cx="11441952" cy="38565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lIns="0" tIns="0" rIns="0" anchor="t"/>
          <a:lstStyle/>
          <a:p>
            <a:r>
              <a:rPr lang="en-US" sz="105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ยุทธศาสตร์ด้านการสร้างความสามารถในการแข่งขันของประเทศ</a:t>
            </a:r>
            <a:endParaRPr lang="en-US" sz="9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2.2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ภาคการผลิตและบริการเสริมสร้างฐานการผลิตเข้มแข็งและส่งเสริมเกษตรรายย่อยสู่เกษตรยั่งยืนเป็นมิตรกับสิ่งแวดล้อม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9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AutoShape 38"/>
          <p:cNvSpPr>
            <a:spLocks noChangeArrowheads="1"/>
          </p:cNvSpPr>
          <p:nvPr/>
        </p:nvSpPr>
        <p:spPr bwMode="auto">
          <a:xfrm>
            <a:off x="142014" y="3289049"/>
            <a:ext cx="1129140" cy="400072"/>
          </a:xfrm>
          <a:prstGeom prst="homePlate">
            <a:avLst>
              <a:gd name="adj" fmla="val 18112"/>
            </a:avLst>
          </a:prstGeom>
          <a:solidFill>
            <a:srgbClr val="F3FEB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ผลสัมฤทธิ์/</a:t>
            </a:r>
            <a:r>
              <a:rPr lang="en-US" sz="9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itchFamily="34" charset="-34"/>
              </a:rPr>
              <a:t>Impact</a:t>
            </a:r>
            <a:endParaRPr lang="th-TH" sz="900" b="1" dirty="0">
              <a:solidFill>
                <a:schemeClr val="tx1"/>
              </a:solidFill>
              <a:latin typeface="TH SarabunPSK" panose="020B0500040200020003" pitchFamily="34" charset="-34"/>
              <a:cs typeface="TH SarabunPSK" pitchFamily="34" charset="-34"/>
            </a:endParaRPr>
          </a:p>
        </p:txBody>
      </p:sp>
      <p:sp>
        <p:nvSpPr>
          <p:cNvPr id="32" name="Rectangle 97"/>
          <p:cNvSpPr>
            <a:spLocks noChangeArrowheads="1"/>
          </p:cNvSpPr>
          <p:nvPr/>
        </p:nvSpPr>
        <p:spPr bwMode="auto">
          <a:xfrm>
            <a:off x="1346805" y="3252053"/>
            <a:ext cx="11454795" cy="444576"/>
          </a:xfrm>
          <a:prstGeom prst="rect">
            <a:avLst/>
          </a:prstGeom>
          <a:solidFill>
            <a:srgbClr val="F3FEBA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anchor="t"/>
          <a:lstStyle/>
          <a:p>
            <a:pPr lvl="0" fontAlgn="base">
              <a:lnSpc>
                <a:spcPct val="90000"/>
              </a:lnSpc>
            </a:pPr>
            <a:endParaRPr lang="th-TH" sz="900" b="1" dirty="0" smtClean="0">
              <a:solidFill>
                <a:srgbClr val="000000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  <a:p>
            <a:pPr lvl="0" fontAlgn="base">
              <a:lnSpc>
                <a:spcPct val="90000"/>
              </a:lnSpc>
            </a:pPr>
            <a:r>
              <a:rPr lang="th-TH" sz="900" b="1" dirty="0" smtClean="0">
                <a:solidFill>
                  <a:srgbClr val="000000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เกษตรกรของประเทศไทยมีรายได้สุทธิทางการเกษตรเพิ่มขึ้นและมีคุณภาพชีวิตที่ดีขึ้น</a:t>
            </a:r>
            <a:endParaRPr lang="en-US" sz="900" b="1" dirty="0">
              <a:solidFill>
                <a:srgbClr val="000000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8644" y="3344181"/>
            <a:ext cx="6292085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8" name="Rectangle 97"/>
          <p:cNvSpPr>
            <a:spLocks noChangeArrowheads="1"/>
          </p:cNvSpPr>
          <p:nvPr/>
        </p:nvSpPr>
        <p:spPr bwMode="auto">
          <a:xfrm>
            <a:off x="1301929" y="6178210"/>
            <a:ext cx="1601523" cy="315704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rIns="72000" numCol="1" anchor="t"/>
          <a:lstStyle/>
          <a:p>
            <a:pPr fontAlgn="base"/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</a:t>
            </a:r>
            <a:r>
              <a:rPr lang="th-TH" sz="7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สารสนเทศและการบริหารจัดการ </a:t>
            </a:r>
            <a:endParaRPr lang="th-TH" sz="700" b="1" u="sng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/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1) โครงการพัฒนาระบบสารสนเทศเพื่อการบริหารจัดการสินค้าเกษตร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7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สศก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</a:t>
            </a:r>
          </a:p>
          <a:p>
            <a:pPr fontAlgn="base"/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2) โครงการเพิ่มประสิทธิภาพการบริหารจัดการสินค้าเกษตรรายสินค้าครบวงจร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(กรมการข้าว/กรมประมง/กรมปศุสัตว์/กรมส่งเสริมการเกษตร/กรมหม่อนไหม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7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700" b="1" u="sng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</a:t>
            </a:r>
            <a:r>
              <a:rPr lang="th-TH" sz="7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การใช้ปัจจัยการผลิตที่มีคุณภาพ/</a:t>
            </a:r>
            <a:r>
              <a:rPr lang="th-TH" sz="700" b="1" u="sng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ประสิทธิภาพ</a:t>
            </a:r>
            <a:br>
              <a:rPr lang="th-TH" sz="700" b="1" u="sng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1) 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โครงการขยายศักยภาพการผลิตเมล็ดพันธุ์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ข้าว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(กรมการข้าว)</a:t>
            </a:r>
          </a:p>
          <a:p>
            <a:pPr fontAlgn="base"/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2) โครงการผลิต ขยายและกระจายพันธุ์ดีแก่เกษตรกร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(กรมการข้าว/กรมวิชาการเกษตร/กรมส่งเสริมสหกรณ์ ฯลฯ)</a:t>
            </a:r>
          </a:p>
          <a:p>
            <a:pPr fontAlgn="base"/>
            <a:r>
              <a:rPr lang="th-TH" sz="7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3) โครงการส่งเสริมการใช้เครื่องจักรกลทดแทนแรงงานเกษตร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(กรมส่งเสริมการเกษตร/กรมส่งเสริมสหกรณ์)</a:t>
            </a:r>
          </a:p>
          <a:p>
            <a:pPr fontAlgn="base"/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sz="700" b="1" u="sng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พัฒนาคุณภาพมาตรฐานสินค้าเกษตร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</a:t>
            </a:r>
          </a:p>
          <a:p>
            <a:pPr fontAlgn="base"/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1) โครงการพัฒนาสินค้าเกษตรสู่มาตรฐาน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(ก.เกษตรฯ)</a:t>
            </a:r>
            <a:b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</a:t>
            </a:r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จัดระเบียบการประมงให้เป็น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 </a:t>
            </a:r>
          </a:p>
          <a:p>
            <a:pPr fontAlgn="base"/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(กรมประมง)  </a:t>
            </a:r>
          </a:p>
          <a:p>
            <a:pPr fontAlgn="base"/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การเพิ่มประสิทธิภาพการผลิต</a:t>
            </a:r>
          </a:p>
          <a:p>
            <a:pPr fontAlgn="base"/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1) 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โครงการส่งเสริมประสิทธิภาพการ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ผลิตสินค้าเกษตร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(กรมการข้าว/กรมประมง/กรมปศุสัตว์/กรมส่งเสริมการเกษตร/กรมหม่อนไหม)</a:t>
            </a:r>
            <a:endParaRPr lang="th-TH" sz="7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pPr fontAlgn="base"/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2) โครงการส่งเสริมการทำการเกษตรแบบแม่นยำ </a:t>
            </a:r>
          </a:p>
          <a:p>
            <a:pPr fontAlgn="base"/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(ก.เกษตรฯ/ก.ศึกษาฯ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fontAlgn="base"/>
            <a:r>
              <a:rPr lang="th-TH" sz="7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5. </a:t>
            </a:r>
            <a:r>
              <a:rPr lang="th-TH" sz="700" b="1" u="sng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การพัฒนาการผลิตเกษตร</a:t>
            </a:r>
            <a:r>
              <a:rPr lang="th-TH" sz="700" b="1" u="sng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อินทรีย์</a:t>
            </a:r>
            <a:r>
              <a:rPr lang="th-TH" sz="7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endParaRPr lang="en-US" sz="700" dirty="0"/>
          </a:p>
        </p:txBody>
      </p:sp>
      <p:sp>
        <p:nvSpPr>
          <p:cNvPr id="42" name="Rectangle 97"/>
          <p:cNvSpPr>
            <a:spLocks noChangeArrowheads="1"/>
          </p:cNvSpPr>
          <p:nvPr/>
        </p:nvSpPr>
        <p:spPr bwMode="auto">
          <a:xfrm>
            <a:off x="1304952" y="5437588"/>
            <a:ext cx="1600771" cy="650165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marL="0" lvl="1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1.1.1.1 ผลผลิตต่อหน่วยสินค้าเกษตรเพิ่มขึ้น</a:t>
            </a:r>
          </a:p>
          <a:p>
            <a:pPr marL="0" lvl="1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ร้อยละ 3</a:t>
            </a:r>
            <a:endParaRPr lang="th-TH" sz="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7" name="Rectangle 97"/>
          <p:cNvSpPr>
            <a:spLocks noChangeArrowheads="1"/>
          </p:cNvSpPr>
          <p:nvPr/>
        </p:nvSpPr>
        <p:spPr bwMode="auto">
          <a:xfrm>
            <a:off x="2954378" y="5446587"/>
            <a:ext cx="993946" cy="64116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marL="0" lvl="1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1.1.1.2 มูลค่าเพิ่มของสินค้าอุตสาหกรรมเกษตรเพิ่มขึ้นร้อยละ 3</a:t>
            </a:r>
            <a:endParaRPr lang="en-US" sz="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8" name="Rectangle 97"/>
          <p:cNvSpPr>
            <a:spLocks noChangeArrowheads="1"/>
          </p:cNvSpPr>
          <p:nvPr/>
        </p:nvSpPr>
        <p:spPr bwMode="auto">
          <a:xfrm>
            <a:off x="3996527" y="5446588"/>
            <a:ext cx="1017870" cy="641166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1.1.1.3 เกษตรกรมี</a:t>
            </a: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ช่องทางจำหน่ายสินค้าเกษตรไม่น้อยกว่า .... แห่ง</a:t>
            </a:r>
            <a:endParaRPr lang="en-US" sz="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5" name="Rectangle 97"/>
          <p:cNvSpPr>
            <a:spLocks noChangeArrowheads="1"/>
          </p:cNvSpPr>
          <p:nvPr/>
        </p:nvSpPr>
        <p:spPr bwMode="auto">
          <a:xfrm>
            <a:off x="5042911" y="4841158"/>
            <a:ext cx="2213080" cy="52604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2.1.1 การพัฒนาศักยภาพเกษตรกร (ต้นทาง)</a:t>
            </a:r>
          </a:p>
        </p:txBody>
      </p:sp>
      <p:sp>
        <p:nvSpPr>
          <p:cNvPr id="61" name="Rectangle 97"/>
          <p:cNvSpPr>
            <a:spLocks noChangeArrowheads="1"/>
          </p:cNvSpPr>
          <p:nvPr/>
        </p:nvSpPr>
        <p:spPr bwMode="auto">
          <a:xfrm>
            <a:off x="9637547" y="5419273"/>
            <a:ext cx="1006048" cy="69415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3.1.1.1 พื้นที่การเกษตรแปลงใหญ่ได้รับการส่งเสริมและพัฒนาไม่น้อยกว่า 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…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แปลง</a:t>
            </a:r>
            <a:endParaRPr lang="th-TH" sz="800" dirty="0"/>
          </a:p>
        </p:txBody>
      </p:sp>
      <p:sp>
        <p:nvSpPr>
          <p:cNvPr id="63" name="Rectangle 97"/>
          <p:cNvSpPr>
            <a:spLocks noChangeArrowheads="1"/>
          </p:cNvSpPr>
          <p:nvPr/>
        </p:nvSpPr>
        <p:spPr bwMode="auto">
          <a:xfrm>
            <a:off x="10687711" y="5457727"/>
            <a:ext cx="919697" cy="675282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eaLnBrk="0" hangingPunct="0"/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3.1.1.2 พื้นที่การผลิตไม่เหมาะสมตาม </a:t>
            </a:r>
            <a:r>
              <a:rPr lang="en-US" sz="800" b="1" dirty="0" err="1" smtClean="0">
                <a:latin typeface="TH SarabunPSK" pitchFamily="34" charset="-34"/>
                <a:cs typeface="TH SarabunPSK" pitchFamily="34" charset="-34"/>
              </a:rPr>
              <a:t>Agri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 Map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ได้รับการปรับเปลี่ยนไม่น้อยกว่า 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….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 ไร่</a:t>
            </a:r>
            <a:endParaRPr lang="en-US" sz="800" b="1" dirty="0" smtClean="0">
              <a:latin typeface="TH SarabunPSK" pitchFamily="34" charset="-34"/>
              <a:cs typeface="TH SarabunPSK" pitchFamily="34" charset="-34"/>
            </a:endParaRPr>
          </a:p>
          <a:p>
            <a:pPr eaLnBrk="0" hangingPunct="0"/>
            <a:endParaRPr lang="en-US" sz="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4" name="Rectangle 97"/>
          <p:cNvSpPr>
            <a:spLocks noChangeArrowheads="1"/>
          </p:cNvSpPr>
          <p:nvPr/>
        </p:nvSpPr>
        <p:spPr bwMode="auto">
          <a:xfrm>
            <a:off x="6193085" y="5442087"/>
            <a:ext cx="1062906" cy="67134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2.1.1.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 จำนวนเกษตรกรที่ได้รับการอบรมผ่าน </a:t>
            </a:r>
            <a:r>
              <a:rPr lang="th-TH" sz="800" b="1" dirty="0" err="1" smtClean="0">
                <a:latin typeface="TH SarabunPSK" pitchFamily="34" charset="-34"/>
                <a:cs typeface="TH SarabunPSK" pitchFamily="34" charset="-34"/>
              </a:rPr>
              <a:t>ศพก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. ... ราย และจำนวน </a:t>
            </a:r>
            <a:r>
              <a:rPr lang="th-TH" sz="800" b="1" dirty="0" err="1" smtClean="0">
                <a:latin typeface="TH SarabunPSK" pitchFamily="34" charset="-34"/>
                <a:cs typeface="TH SarabunPSK" pitchFamily="34" charset="-34"/>
              </a:rPr>
              <a:t>ศพก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. ที่ได้รับการยกระดับเพิ่มขึ้น 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xxx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แห่ง</a:t>
            </a:r>
            <a:endParaRPr lang="en-US" sz="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5" name="Rectangle 97"/>
          <p:cNvSpPr>
            <a:spLocks noChangeArrowheads="1"/>
          </p:cNvSpPr>
          <p:nvPr/>
        </p:nvSpPr>
        <p:spPr bwMode="auto">
          <a:xfrm>
            <a:off x="8419664" y="5421199"/>
            <a:ext cx="1200311" cy="69223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2.1.1.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5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 จำนวน สถาบันเกษตรกร มีการจัดตั้งในรูปแบบประชารัฐ 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…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แห่ง ธนาคารสินค้าเกษตรไม่น้อย 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…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แห่ง</a:t>
            </a:r>
            <a:endParaRPr lang="th-TH" sz="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7" name="Rectangle 97"/>
          <p:cNvSpPr>
            <a:spLocks noChangeArrowheads="1"/>
          </p:cNvSpPr>
          <p:nvPr/>
        </p:nvSpPr>
        <p:spPr bwMode="auto">
          <a:xfrm>
            <a:off x="2944900" y="6178210"/>
            <a:ext cx="994721" cy="315704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rIns="72000" numCol="1" anchor="t"/>
          <a:lstStyle/>
          <a:p>
            <a:pPr fontAlgn="base"/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การพัฒนากระบวน การ</a:t>
            </a:r>
            <a:r>
              <a:rPr lang="th-TH" sz="7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และแปรรูป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สินค้า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1)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โครงการ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ส่งเสริมการใช้นวัตกรรมแปร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รูปสินค้าเกษตร</a:t>
            </a:r>
            <a:endParaRPr lang="th-TH" sz="7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/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(ก.เกษตรฯ/ก.อุตสาหกรรม/ก.</a:t>
            </a:r>
            <a:r>
              <a:rPr lang="th-TH" sz="7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วิทย์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fontAlgn="base"/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2) โครงการ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แปรรูปวัตถุดิบ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สมุนไพร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(กรมวิชาการเกษตร)</a:t>
            </a:r>
            <a:endParaRPr lang="th-TH" sz="7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/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</a:t>
            </a:r>
            <a:r>
              <a:rPr lang="th-TH" sz="7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อุตสาหกรรม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 </a:t>
            </a:r>
          </a:p>
          <a:p>
            <a:pPr fontAlgn="base"/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1) โครงการ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ส่งเสริมการพัฒนาศักยภาพการผลิตภาค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เกษตรด้วยวิทยาศาสตร์การแพทย์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(กรมวิทยาศาสตร์การแพทย์)</a:t>
            </a:r>
          </a:p>
          <a:p>
            <a:pPr fontAlgn="base"/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ส่งเสริมการสร้างมูลค่าเพิ่ม</a:t>
            </a:r>
          </a:p>
          <a:p>
            <a:pPr fontAlgn="base"/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1) 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โครงการสร้างมูลค่าเพิ่มสินค้า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เกษตรใน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วิสาหกิจ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ชุมชน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(กรมส่งเสริมการเกษตร)</a:t>
            </a:r>
          </a:p>
          <a:p>
            <a:pPr fontAlgn="base"/>
            <a:r>
              <a:rPr lang="th-TH" sz="7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2) 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โครงการส่งเสริมการสร้างมูลค่าเพิ่มสินค้าเกษตร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สำคัญ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(กรมการค้าภายใน)</a:t>
            </a:r>
          </a:p>
          <a:p>
            <a:pPr fontAlgn="base"/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3) โครงการ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สนับสนุนและพัฒนาสถานที่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ผลิตผัก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และผลไม้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สด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700" dirty="0" err="1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อย.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fontAlgn="base"/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4. </a:t>
            </a:r>
            <a:r>
              <a:rPr lang="th-TH" sz="700" b="1" u="sng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การพัฒนากระบวนการแปรรูปเกษตรอินทรีย์</a:t>
            </a:r>
            <a:endParaRPr lang="th-TH" sz="700" b="1" u="sng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9" name="Rectangle 97"/>
          <p:cNvSpPr>
            <a:spLocks noChangeArrowheads="1"/>
          </p:cNvSpPr>
          <p:nvPr/>
        </p:nvSpPr>
        <p:spPr bwMode="auto">
          <a:xfrm>
            <a:off x="3998475" y="6178210"/>
            <a:ext cx="1025075" cy="315704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rIns="72000" numCol="1" anchor="t"/>
          <a:lstStyle/>
          <a:p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</a:t>
            </a:r>
            <a:r>
              <a:rPr lang="th-TH" sz="7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ตลาด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เกษตรกร</a:t>
            </a:r>
          </a:p>
          <a:p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1) ตลาดกลางสินค้าเกษตร </a:t>
            </a:r>
          </a:p>
          <a:p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(ก.พาณิชย์/ก.เกษตรฯ/ก.มหาดไทย)</a:t>
            </a:r>
            <a:b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2) ตลาดเกษตรกร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(ก.พาณิชย์/</a:t>
            </a:r>
          </a:p>
          <a:p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ก.มหาดไทย/ก.เกษตรฯ)</a:t>
            </a:r>
          </a:p>
          <a:p>
            <a:r>
              <a:rPr lang="th-TH" sz="7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3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ตลาดเกษตรคุณภาพ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7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อตก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</a:t>
            </a:r>
          </a:p>
          <a:p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7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ขยายช่องทางการตลาดสินค้า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</a:t>
            </a:r>
          </a:p>
          <a:p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1) โครงการสร้างโอกาสและขยายช่องทางการตลาดสินค้า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 </a:t>
            </a:r>
          </a:p>
          <a:p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(ก.พาณิชย์)</a:t>
            </a:r>
          </a:p>
          <a:p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2) โครงการส่งเสริมตลาดอินทรีย์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(ก.พาณิชย์/</a:t>
            </a:r>
            <a:r>
              <a:rPr lang="th-TH" sz="7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อตก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</a:t>
            </a:r>
            <a:endParaRPr lang="th-TH" sz="7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3) โครงการส่งเสริมระบบเกษตร</a:t>
            </a:r>
            <a:r>
              <a:rPr lang="th-TH" sz="7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พันธ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 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(ก.เกษตรฯ)</a:t>
            </a:r>
          </a:p>
          <a:p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</a:t>
            </a:r>
            <a:r>
              <a:rPr lang="th-TH" sz="7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ความสามารถในการแข่งขันตลาดสินค้าเกษตร </a:t>
            </a:r>
            <a:endParaRPr lang="th-TH" sz="700" b="1" u="sng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1) </a:t>
            </a:r>
            <a:r>
              <a:rPr lang="th-TH" sz="7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โครงการสร้างความสามารถในการแข่งขันตลาดสินค้าเกษตรใน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ต่างประเทศ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700" dirty="0" err="1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สป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.เกษตรฯ)</a:t>
            </a:r>
            <a:b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7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2) โครงการส่งเสริมส่งเสริมสินค้าเกษตรสู่ตลาดโลก </a:t>
            </a:r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(ก.พาณิชย์/</a:t>
            </a:r>
          </a:p>
          <a:p>
            <a:r>
              <a:rPr lang="th-TH" sz="7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ก.เกษตรฯ)</a:t>
            </a:r>
            <a:r>
              <a:rPr lang="th-TH" sz="7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7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7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7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การตลาดเกษตรอินทรีย์</a:t>
            </a:r>
            <a:endParaRPr lang="en-US" sz="7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0" name="Rectangle 97"/>
          <p:cNvSpPr>
            <a:spLocks noChangeArrowheads="1"/>
          </p:cNvSpPr>
          <p:nvPr/>
        </p:nvSpPr>
        <p:spPr bwMode="auto">
          <a:xfrm>
            <a:off x="5037055" y="6178210"/>
            <a:ext cx="1114756" cy="315704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rIns="72000" numCol="1" anchor="t"/>
          <a:lstStyle/>
          <a:p>
            <a:pPr fontAlgn="base"/>
            <a:r>
              <a:rPr lang="th-TH" sz="8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800" b="1" dirty="0" smtClean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โครงการ</a:t>
            </a:r>
            <a:r>
              <a:rPr lang="th-TH" sz="800" b="1" dirty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พัฒนาเกษตรกรปราดเปรื่อง</a:t>
            </a:r>
            <a:r>
              <a:rPr lang="th-TH" sz="800" dirty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800" dirty="0" smtClean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(ก.เกษตรฯ/ก.แรงงานฯ /ก.ศึกษาฯ)</a:t>
            </a:r>
          </a:p>
          <a:p>
            <a:pPr fontAlgn="base"/>
            <a:r>
              <a:rPr lang="th-TH" sz="8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โครงการพัฒนาศูนย์วิจัยเพื่อถ่ายทอดเทคโนโลยีการเกษตร </a:t>
            </a:r>
            <a:r>
              <a:rPr lang="th-TH" sz="800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(ก.ศึกษา)</a:t>
            </a:r>
          </a:p>
          <a:p>
            <a:pPr fontAlgn="base"/>
            <a:r>
              <a:rPr lang="th-TH" sz="800" b="1" dirty="0" smtClean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พัฒนากำลังแรงงานภาคเกษตร</a:t>
            </a:r>
            <a:r>
              <a:rPr lang="th-TH" sz="800" dirty="0" smtClean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(ก.เกษตรฯ/ก.แรงงานฯ /ก.ศึกษาฯ)</a:t>
            </a:r>
            <a:endParaRPr lang="th-TH" sz="800" b="1" dirty="0" smtClean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/>
            <a:endParaRPr lang="th-TH" sz="800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1" name="Rectangle 97"/>
          <p:cNvSpPr>
            <a:spLocks noChangeArrowheads="1"/>
          </p:cNvSpPr>
          <p:nvPr/>
        </p:nvSpPr>
        <p:spPr bwMode="auto">
          <a:xfrm>
            <a:off x="6183742" y="6164465"/>
            <a:ext cx="1063287" cy="3170786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72000" rIns="72000" numCol="1" anchor="t"/>
          <a:lstStyle/>
          <a:p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โครงการ</a:t>
            </a:r>
            <a:r>
              <a:rPr lang="th-TH" sz="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ศูนย์เรียนรู้การเพิ่มประสิทธิภาพการผลิตสินค้า</a:t>
            </a: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 </a:t>
            </a:r>
            <a:r>
              <a:rPr lang="th-TH" sz="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(ก.เกษตรฯ)</a:t>
            </a:r>
          </a:p>
          <a:p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โครงการเพิ่มศักยภาพศูนย์เรียนรู้การเพิ่มประสิทธิภาพการผลิตสินค้า</a:t>
            </a: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 </a:t>
            </a:r>
            <a:r>
              <a:rPr lang="th-TH" sz="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(กรมส่งเสริมการเกษตร)</a:t>
            </a:r>
            <a:endParaRPr lang="en-US" sz="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2" name="Rectangle 97"/>
          <p:cNvSpPr>
            <a:spLocks noChangeArrowheads="1"/>
          </p:cNvSpPr>
          <p:nvPr/>
        </p:nvSpPr>
        <p:spPr bwMode="auto">
          <a:xfrm>
            <a:off x="7294647" y="6178210"/>
            <a:ext cx="1106623" cy="318454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 anchor="t"/>
          <a:lstStyle/>
          <a:p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800" b="1" dirty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โครงการพัฒนาความเข้มแข็งสหกรณ์และกลุ่มสหกรณ์ </a:t>
            </a:r>
            <a:r>
              <a:rPr lang="th-TH" sz="800" b="1" dirty="0" smtClean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800" dirty="0" smtClean="0">
                <a:solidFill>
                  <a:schemeClr val="tx1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(กรมส่งเสริมสหกรณ์)</a:t>
            </a:r>
            <a:endParaRPr lang="th-TH" sz="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โครงการพัฒนาศักยภาพการดำเนินธุรกิจของสหกรณ์ </a:t>
            </a:r>
            <a:r>
              <a:rPr lang="th-TH" sz="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(กรมส่งเสริมสหกรณ์)</a:t>
            </a:r>
            <a:endParaRPr lang="en-US" sz="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4" name="Rectangle 97"/>
          <p:cNvSpPr>
            <a:spLocks noChangeArrowheads="1"/>
          </p:cNvSpPr>
          <p:nvPr/>
        </p:nvSpPr>
        <p:spPr bwMode="auto">
          <a:xfrm>
            <a:off x="1331315" y="3696628"/>
            <a:ext cx="3667906" cy="58962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t"/>
          <a:lstStyle/>
          <a:p>
            <a:pPr eaLnBrk="0" hangingPunct="0"/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เพิ่มประสิทธิภาพการบริหารจัดการสินค้าเกษตรตลอดห่วง</a:t>
            </a:r>
            <a:r>
              <a:rPr lang="th-TH" sz="1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โซ่</a:t>
            </a: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อุปทาน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(จุดเน้น :ข้าว ข้าวโพดเลี้ยงสัตว์ มันสำปะหลัง  ปาล์มน้ำมัน  อ้อย  สับปะรด  ไม้ผล (ลำไย ทุเรียน เงาะ มังคุด) ยางพารา  ปศุสัตว์ (โคนม โคเนื้อ) ประมง (กุ้ง ปลานิล)  </a:t>
            </a: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75" name="Rectangle 97"/>
          <p:cNvSpPr>
            <a:spLocks noChangeArrowheads="1"/>
          </p:cNvSpPr>
          <p:nvPr/>
        </p:nvSpPr>
        <p:spPr bwMode="auto">
          <a:xfrm>
            <a:off x="1346806" y="4330228"/>
            <a:ext cx="3667593" cy="46104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1.1. เชิงปริมาณ </a:t>
            </a:r>
            <a:r>
              <a:rPr lang="en-US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อัตราการขยายตัวของภาคการเกษตรเพิ่มขึ้นร้อยละ 3</a:t>
            </a:r>
          </a:p>
          <a:p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800" b="1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เชิงคุณภาพ </a:t>
            </a:r>
            <a:r>
              <a:rPr lang="en-US" sz="800" b="1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800" b="1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ปริมาณการผลิตสินค้าเกษตรตามแผนการผลิตเปรียบเทียบกับปริมาณการผลิตจริงแตกต่างกัน ไม่เกินร้อยละ 10</a:t>
            </a:r>
          </a:p>
        </p:txBody>
      </p:sp>
      <p:sp>
        <p:nvSpPr>
          <p:cNvPr id="76" name="Rectangle 97"/>
          <p:cNvSpPr>
            <a:spLocks noChangeArrowheads="1"/>
          </p:cNvSpPr>
          <p:nvPr/>
        </p:nvSpPr>
        <p:spPr bwMode="auto">
          <a:xfrm>
            <a:off x="5038097" y="4356029"/>
            <a:ext cx="7763503" cy="457444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9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2.1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เชิงปริมาณ 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รายได้เงินสดสุทธิ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ของครัวเรือนเกษตรไม่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น้อยกว่า 61,000 บาทต่อครัวเรือนต่อปี</a:t>
            </a:r>
          </a:p>
          <a:p>
            <a:r>
              <a:rPr lang="th-TH" sz="9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เชิงคุณภาพ 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จำนวนเกษตรกรที่ได้รับการยกระดับเป็นเกษตรกรปราดเปรื่อง (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Smart Farmer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คิดเป็นร้อยละ 11 ของเกษตรกรในวัยแรงงาน (18-64 ปี) </a:t>
            </a:r>
            <a:endParaRPr lang="en-US" sz="9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8" name="Rectangle 97"/>
          <p:cNvSpPr>
            <a:spLocks noChangeArrowheads="1"/>
          </p:cNvSpPr>
          <p:nvPr/>
        </p:nvSpPr>
        <p:spPr bwMode="auto">
          <a:xfrm>
            <a:off x="1331315" y="4830447"/>
            <a:ext cx="1575789" cy="516684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marL="0" lvl="1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1.1.1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การพัฒนาศักยภาพกระบวนการผลิตสินค้าเกษตรที่มีคุณภาพมาตรฐานตามความต้องการของตลาด(ต้นทาง)</a:t>
            </a:r>
          </a:p>
        </p:txBody>
      </p:sp>
      <p:sp>
        <p:nvSpPr>
          <p:cNvPr id="137" name="Rectangle 97"/>
          <p:cNvSpPr>
            <a:spLocks noChangeArrowheads="1"/>
          </p:cNvSpPr>
          <p:nvPr/>
        </p:nvSpPr>
        <p:spPr bwMode="auto">
          <a:xfrm>
            <a:off x="5037055" y="2133158"/>
            <a:ext cx="2802299" cy="59734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anchor="t"/>
          <a:lstStyle/>
          <a:p>
            <a:pPr>
              <a:lnSpc>
                <a:spcPct val="90000"/>
              </a:lnSpc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.1 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รายได้เงินสดสุทธิทางการเกษตร เพิ่มขึ้นเป็น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59,460 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บาท/ครัวเรือนในปี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2564</a:t>
            </a:r>
            <a:endParaRPr lang="en-US" sz="1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8" name="Rectangle 97"/>
          <p:cNvSpPr>
            <a:spLocks noChangeArrowheads="1"/>
          </p:cNvSpPr>
          <p:nvPr/>
        </p:nvSpPr>
        <p:spPr bwMode="auto">
          <a:xfrm>
            <a:off x="7911282" y="2158215"/>
            <a:ext cx="2805181" cy="59734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txBody>
          <a:bodyPr anchor="t"/>
          <a:lstStyle/>
          <a:p>
            <a:pPr>
              <a:lnSpc>
                <a:spcPct val="90000"/>
              </a:lnSpc>
            </a:pP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</a:t>
            </a:r>
            <a:r>
              <a:rPr lang="en-US" sz="1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พื้นที่การทำเกษตรกรรมยั่งยืน เพิ่มขึ้นเป็น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ล้านไร่ ในปี 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2564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endParaRPr lang="en-US" sz="1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35701927"/>
              </p:ext>
            </p:extLst>
          </p:nvPr>
        </p:nvGraphicFramePr>
        <p:xfrm>
          <a:off x="10788389" y="1395475"/>
          <a:ext cx="1864115" cy="133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823"/>
                <a:gridCol w="372823"/>
                <a:gridCol w="372823"/>
                <a:gridCol w="372823"/>
                <a:gridCol w="372823"/>
              </a:tblGrid>
              <a:tr h="208431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61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62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63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64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100" b="0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1811"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 dirty="0" smtClean="0">
                          <a:effectLst/>
                        </a:rPr>
                        <a:t>-</a:t>
                      </a:r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 dirty="0" smtClean="0">
                          <a:effectLst/>
                        </a:rPr>
                        <a:t>-</a:t>
                      </a:r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208431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65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66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67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68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69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4849"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31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70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71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72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73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74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848"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31"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75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76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77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>
                          <a:solidFill>
                            <a:srgbClr val="FF0000"/>
                          </a:solidFill>
                          <a:effectLst/>
                        </a:rPr>
                        <a:t>78</a:t>
                      </a:r>
                      <a:endParaRPr lang="th-TH" sz="1100" b="1" i="0" u="none" strike="noStrike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79</a:t>
                      </a:r>
                      <a:endParaRPr lang="th-TH" sz="1100" b="1" i="0" u="none" strike="noStrike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848"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600" u="none" strike="noStrike" dirty="0">
                          <a:effectLst/>
                        </a:rPr>
                        <a:t> </a:t>
                      </a:r>
                      <a:endParaRPr lang="th-TH" sz="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14" marR="9514" marT="1176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324640" y="1067588"/>
            <a:ext cx="261945" cy="369332"/>
          </a:xfrm>
          <a:prstGeom prst="rect">
            <a:avLst/>
          </a:prstGeom>
          <a:solidFill>
            <a:srgbClr val="F3C5E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1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</a:p>
        </p:txBody>
      </p:sp>
      <p:sp>
        <p:nvSpPr>
          <p:cNvPr id="82" name="Rectangle 97"/>
          <p:cNvSpPr>
            <a:spLocks noChangeArrowheads="1"/>
          </p:cNvSpPr>
          <p:nvPr/>
        </p:nvSpPr>
        <p:spPr bwMode="auto">
          <a:xfrm>
            <a:off x="2948270" y="4833872"/>
            <a:ext cx="1016185" cy="533328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marL="0" lvl="1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1.1.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การพัฒนาศักยภาพกระบวนการแปรรูปสินค้าเกษตร(กลางทาง)</a:t>
            </a:r>
          </a:p>
        </p:txBody>
      </p:sp>
      <p:sp>
        <p:nvSpPr>
          <p:cNvPr id="83" name="Rectangle 97"/>
          <p:cNvSpPr>
            <a:spLocks noChangeArrowheads="1"/>
          </p:cNvSpPr>
          <p:nvPr/>
        </p:nvSpPr>
        <p:spPr bwMode="auto">
          <a:xfrm>
            <a:off x="3996527" y="4833872"/>
            <a:ext cx="1005218" cy="533327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marL="0" lvl="1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1.1.</a:t>
            </a:r>
            <a:r>
              <a:rPr lang="en-US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การพัฒนาศักยภาพกระบวนการตลาดสินค้าเกษตร(ปลายทาง)</a:t>
            </a:r>
          </a:p>
        </p:txBody>
      </p:sp>
      <p:sp>
        <p:nvSpPr>
          <p:cNvPr id="84" name="Rectangle 97"/>
          <p:cNvSpPr>
            <a:spLocks noChangeArrowheads="1"/>
          </p:cNvSpPr>
          <p:nvPr/>
        </p:nvSpPr>
        <p:spPr bwMode="auto">
          <a:xfrm>
            <a:off x="5045744" y="3713891"/>
            <a:ext cx="7754849" cy="616989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89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eaLnBrk="0" hangingPunct="0"/>
            <a:r>
              <a:rPr lang="th-TH" sz="1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เกษตรกรได้รับการพัฒนาศักยภาพให้เป็นเกษตรกรปราดเปรื่อง สามารถพึ่งพาตนเองได้ตามปรัชญาของเศรษฐกิจพอเพียง และสถาบันเกษตรกรมีความ</a:t>
            </a:r>
            <a:r>
              <a:rPr lang="th-TH" sz="1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เข้มแข็ง</a:t>
            </a:r>
            <a:endParaRPr lang="th-TH" sz="1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6" name="Rectangle 97"/>
          <p:cNvSpPr>
            <a:spLocks noChangeArrowheads="1"/>
          </p:cNvSpPr>
          <p:nvPr/>
        </p:nvSpPr>
        <p:spPr bwMode="auto">
          <a:xfrm>
            <a:off x="9637549" y="4836454"/>
            <a:ext cx="3163045" cy="547434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9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3.1.1 </a:t>
            </a:r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การพัฒนาเกษตรสมัยใหม่และระบบเกษตรกรรมยั่งยืน ตามหลักปรัชญาของเศรษฐกิจพอเพียง (ปลายทาง)</a:t>
            </a:r>
          </a:p>
          <a:p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endParaRPr lang="en-US" sz="9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7" name="Rectangle 97"/>
          <p:cNvSpPr>
            <a:spLocks noChangeArrowheads="1"/>
          </p:cNvSpPr>
          <p:nvPr/>
        </p:nvSpPr>
        <p:spPr bwMode="auto">
          <a:xfrm>
            <a:off x="11651524" y="5446587"/>
            <a:ext cx="1150076" cy="666843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3.1.1.3 จำนวนพื้นที่เกษตรกรรมยั่งยืนไม่น้อยกว่า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 700,000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ไร่</a:t>
            </a:r>
            <a:endParaRPr lang="en-US" sz="800" dirty="0" smtClean="0">
              <a:latin typeface="TH SarabunPSK" pitchFamily="34" charset="-34"/>
              <a:cs typeface="TH SarabunPSK" pitchFamily="34" charset="-34"/>
            </a:endParaRPr>
          </a:p>
          <a:p>
            <a:endParaRPr lang="en-US" sz="8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8" name="ชื่อเรื่อง 67"/>
          <p:cNvSpPr txBox="1">
            <a:spLocks/>
          </p:cNvSpPr>
          <p:nvPr/>
        </p:nvSpPr>
        <p:spPr bwMode="auto">
          <a:xfrm>
            <a:off x="5014398" y="1371402"/>
            <a:ext cx="5683328" cy="728896"/>
          </a:xfrm>
          <a:prstGeom prst="rect">
            <a:avLst/>
          </a:prstGeom>
          <a:solidFill>
            <a:srgbClr val="92D050"/>
          </a:solidFill>
          <a:ln w="3175" cmpd="sng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anchor="t"/>
          <a:lstStyle/>
          <a:p>
            <a:r>
              <a:rPr lang="th-TH" sz="1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</a:t>
            </a:r>
            <a:r>
              <a:rPr lang="en-US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1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กรมีรายได้เงินสดสุทธิทางการเกษตรเพิ่มขึ้นและพื้นที่การทำเกษตรกรรมยั่งยืนเพิ่มขึ้นต่อเนื่อง</a:t>
            </a:r>
            <a:endParaRPr lang="en-US" sz="1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0" name="Rectangle 97"/>
          <p:cNvSpPr>
            <a:spLocks noChangeArrowheads="1"/>
          </p:cNvSpPr>
          <p:nvPr/>
        </p:nvSpPr>
        <p:spPr bwMode="auto">
          <a:xfrm>
            <a:off x="8414776" y="6178210"/>
            <a:ext cx="1177853" cy="315704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Ins="0" numCol="1" anchor="t"/>
          <a:lstStyle/>
          <a:p>
            <a:pPr fontAlgn="base"/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โครงการพัฒนา</a:t>
            </a:r>
            <a:r>
              <a:rPr lang="th-TH" sz="800" b="1" dirty="0">
                <a:latin typeface="TH SarabunPSK" pitchFamily="34" charset="-34"/>
                <a:cs typeface="TH SarabunPSK" pitchFamily="34" charset="-34"/>
              </a:rPr>
              <a:t>สถาบันเกษตรกรรูปแบบประชารัฐ</a:t>
            </a:r>
            <a:r>
              <a:rPr lang="th-TH" sz="8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800" dirty="0" smtClean="0">
                <a:latin typeface="TH SarabunPSK" pitchFamily="34" charset="-34"/>
                <a:cs typeface="TH SarabunPSK" pitchFamily="34" charset="-34"/>
              </a:rPr>
              <a:t>(กรมส่งเสริมสหกรณ์)</a:t>
            </a:r>
            <a:endParaRPr lang="th-TH" sz="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base"/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โครงการ</a:t>
            </a:r>
            <a:r>
              <a:rPr lang="th-TH" sz="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ธนาคารสินค้า</a:t>
            </a:r>
            <a:r>
              <a:rPr lang="th-TH" sz="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 </a:t>
            </a:r>
          </a:p>
          <a:p>
            <a:pPr fontAlgn="base"/>
            <a:r>
              <a:rPr lang="th-TH" sz="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(ก.เกษตรฯ)</a:t>
            </a:r>
            <a:endParaRPr lang="en-US" sz="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1" name="Rectangle 97"/>
          <p:cNvSpPr>
            <a:spLocks noChangeArrowheads="1"/>
          </p:cNvSpPr>
          <p:nvPr/>
        </p:nvSpPr>
        <p:spPr bwMode="auto">
          <a:xfrm>
            <a:off x="9637548" y="6178211"/>
            <a:ext cx="961343" cy="3157039"/>
          </a:xfrm>
          <a:prstGeom prst="rect">
            <a:avLst/>
          </a:prstGeom>
          <a:solidFill>
            <a:srgbClr val="CCF4FE"/>
          </a:solidFill>
          <a:ln w="12700" cap="flat" cmpd="sng" algn="ctr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wrap="square" lIns="72000" rIns="3600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h-TH" sz="800" b="1" kern="12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1. โครงการส่งเสริมระบบ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h-TH" sz="800" b="1" kern="12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เกษตรแปลงใหญ่ </a:t>
            </a:r>
            <a:r>
              <a:rPr lang="th-TH" sz="800" kern="12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(ก.เกษตรฯ)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2. </a:t>
            </a:r>
            <a:r>
              <a:rPr lang="th-TH" sz="800" b="1" dirty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โครงการสนับสนุนประสิทธิภาพ</a:t>
            </a: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ระบบส่งเสริมเกษตร</a:t>
            </a:r>
            <a:r>
              <a:rPr lang="th-TH" sz="800" b="1" dirty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แบบแปลงใหญ่รูปแบบประชารัฐ </a:t>
            </a:r>
            <a:r>
              <a:rPr lang="th-TH" sz="800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(ก.ศึกษา/ก.พาณิชย์)</a:t>
            </a:r>
            <a:endParaRPr lang="en-US" sz="800" dirty="0">
              <a:effectLst/>
              <a:latin typeface="Angsana New" panose="02020603050405020304" pitchFamily="18" charset="-34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81" name="Rectangle 97"/>
          <p:cNvSpPr>
            <a:spLocks noChangeArrowheads="1"/>
          </p:cNvSpPr>
          <p:nvPr/>
        </p:nvSpPr>
        <p:spPr bwMode="auto">
          <a:xfrm>
            <a:off x="7291949" y="4849336"/>
            <a:ext cx="2345599" cy="526041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2.1.2 การพัฒนาศักยภาพสถาบันเกษตรกร (กลางทาง)</a:t>
            </a:r>
          </a:p>
        </p:txBody>
      </p:sp>
      <p:sp>
        <p:nvSpPr>
          <p:cNvPr id="93" name="Rectangle 97"/>
          <p:cNvSpPr>
            <a:spLocks noChangeArrowheads="1"/>
          </p:cNvSpPr>
          <p:nvPr/>
        </p:nvSpPr>
        <p:spPr bwMode="auto">
          <a:xfrm>
            <a:off x="11651523" y="6164465"/>
            <a:ext cx="1149070" cy="3184540"/>
          </a:xfrm>
          <a:prstGeom prst="rect">
            <a:avLst/>
          </a:prstGeom>
          <a:solidFill>
            <a:srgbClr val="CCF4FE"/>
          </a:solidFill>
          <a:ln w="12700" cap="flat" cmpd="sng" algn="ctr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wrap="square" rIns="7200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1. โครงการ</a:t>
            </a:r>
            <a:r>
              <a:rPr lang="th-TH" sz="800" b="1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เกษตรทฤษฎีใหม่ </a:t>
            </a:r>
            <a:br>
              <a:rPr lang="th-TH" sz="800" b="1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</a:br>
            <a:r>
              <a:rPr lang="th-TH" sz="8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(ก.เกษตรฯ/ก.ศึกษาฯ)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2. </a:t>
            </a: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โครงการเกษตรผสมผสาน </a:t>
            </a:r>
            <a:b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</a:br>
            <a:r>
              <a:rPr lang="th-TH" sz="800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(ก.เกษตรฯ)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3. </a:t>
            </a:r>
            <a:r>
              <a:rPr lang="th-TH" sz="800" b="1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โครงการวนเกษตร </a:t>
            </a:r>
            <a:r>
              <a:rPr lang="th-TH" sz="8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(ก.เกษตรฯ/</a:t>
            </a:r>
            <a:br>
              <a:rPr lang="th-TH" sz="8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</a:br>
            <a:r>
              <a:rPr lang="th-TH" sz="8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ก.ทรัพยากรฯ)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4. </a:t>
            </a:r>
            <a:r>
              <a:rPr lang="th-TH" sz="800" b="1" dirty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โครงการพัฒนาฐานการผลิตการเกษตรให้เข้มแข็งและ</a:t>
            </a: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ยั่งยืน </a:t>
            </a:r>
            <a:r>
              <a:rPr lang="th-TH" sz="800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</a:t>
            </a:r>
            <a:r>
              <a:rPr lang="th-TH" sz="800" dirty="0" err="1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สศช</a:t>
            </a:r>
            <a:r>
              <a:rPr lang="th-TH" sz="800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. / </a:t>
            </a:r>
            <a:r>
              <a:rPr lang="th-TH" sz="800" dirty="0" err="1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สป</a:t>
            </a:r>
            <a:r>
              <a:rPr lang="th-TH" sz="800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.เกษตรฯ)</a:t>
            </a:r>
            <a:r>
              <a:rPr lang="th-TH" sz="8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r>
              <a:rPr lang="th-TH" sz="800" b="1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endParaRPr lang="en-US" sz="1800" b="1" dirty="0">
              <a:effectLst/>
              <a:latin typeface="Angsana New" panose="02020603050405020304" pitchFamily="18" charset="-34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94" name="Rectangle 97"/>
          <p:cNvSpPr>
            <a:spLocks noChangeArrowheads="1"/>
          </p:cNvSpPr>
          <p:nvPr/>
        </p:nvSpPr>
        <p:spPr bwMode="auto">
          <a:xfrm>
            <a:off x="5063053" y="5445573"/>
            <a:ext cx="1081378" cy="642180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>
                <a:latin typeface="TH SarabunPSK" pitchFamily="34" charset="-34"/>
                <a:cs typeface="TH SarabunPSK" pitchFamily="34" charset="-34"/>
              </a:rPr>
              <a:t>2.1.1.1 จำนวนเกษตรกรยกระดับเป็น </a:t>
            </a:r>
            <a:r>
              <a:rPr lang="en-US" sz="800" b="1" dirty="0">
                <a:latin typeface="TH SarabunPSK" pitchFamily="34" charset="-34"/>
                <a:cs typeface="TH SarabunPSK" pitchFamily="34" charset="-34"/>
              </a:rPr>
              <a:t>Smart Farmer </a:t>
            </a:r>
            <a:r>
              <a:rPr lang="th-TH" sz="800" b="1" dirty="0">
                <a:latin typeface="TH SarabunPSK" pitchFamily="34" charset="-34"/>
                <a:cs typeface="TH SarabunPSK" pitchFamily="34" charset="-34"/>
              </a:rPr>
              <a:t>เพิ่มขึ้นไม่น้อย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กว่า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 … 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ราย</a:t>
            </a:r>
            <a:endParaRPr lang="en-US" sz="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5" name="Rectangle 97"/>
          <p:cNvSpPr>
            <a:spLocks noChangeArrowheads="1"/>
          </p:cNvSpPr>
          <p:nvPr/>
        </p:nvSpPr>
        <p:spPr bwMode="auto">
          <a:xfrm>
            <a:off x="7286393" y="5421199"/>
            <a:ext cx="1114876" cy="692232"/>
          </a:xfrm>
          <a:prstGeom prst="rect">
            <a:avLst/>
          </a:prstGeom>
          <a:solidFill>
            <a:srgbClr val="CCF4FE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2.1.2.</a:t>
            </a:r>
            <a:r>
              <a:rPr lang="en-US" sz="800" b="1" dirty="0" smtClean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8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จำนวนสหกรณ์การเกษตรที่ได้รับการยกระดับชั้นเพิ่มขึ้น </a:t>
            </a:r>
            <a:r>
              <a:rPr lang="en-US" sz="8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… </a:t>
            </a:r>
            <a:r>
              <a:rPr lang="th-TH" sz="8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แห่ง</a:t>
            </a:r>
            <a:endParaRPr lang="th-TH" sz="8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7" name="Rectangle 97"/>
          <p:cNvSpPr>
            <a:spLocks noChangeArrowheads="1"/>
          </p:cNvSpPr>
          <p:nvPr/>
        </p:nvSpPr>
        <p:spPr bwMode="auto">
          <a:xfrm>
            <a:off x="10644536" y="6178212"/>
            <a:ext cx="961343" cy="3157039"/>
          </a:xfrm>
          <a:prstGeom prst="rect">
            <a:avLst/>
          </a:prstGeom>
          <a:solidFill>
            <a:srgbClr val="CCF4FE"/>
          </a:solidFill>
          <a:ln w="12700" cap="flat" cmpd="sng" algn="ctr">
            <a:noFill/>
            <a:prstDash val="solid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82550" h="38100"/>
          </a:sp3d>
        </p:spPr>
        <p:txBody>
          <a:bodyPr wrap="square" lIns="72000" rIns="7200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kern="12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1. โครงการพัฒนาข้อมูลสารสนเทศแผนที่เกษตรเพื่อการบริหารจัดการเชิงรุก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kern="12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(ก.เกษตรฯ /ก.</a:t>
            </a:r>
            <a:r>
              <a:rPr lang="th-TH" sz="800" kern="1200" dirty="0" err="1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วิทย์</a:t>
            </a:r>
            <a:r>
              <a:rPr lang="th-TH" sz="800" kern="1200" dirty="0" smtClean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800" b="1" dirty="0" smtClean="0">
                <a:solidFill>
                  <a:srgbClr val="000000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2. </a:t>
            </a:r>
            <a:r>
              <a:rPr lang="th-TH" sz="800" b="1" dirty="0">
                <a:latin typeface="TH SarabunPSK" pitchFamily="34" charset="-34"/>
                <a:cs typeface="TH SarabunPSK" pitchFamily="34" charset="-34"/>
              </a:rPr>
              <a:t>โครงการบริหารจัดการเขตเกษตรเศรษฐกิจสำหรับสินค้าเกษตรที่</a:t>
            </a:r>
            <a:r>
              <a:rPr lang="th-TH" sz="800" b="1" dirty="0" smtClean="0">
                <a:latin typeface="TH SarabunPSK" pitchFamily="34" charset="-34"/>
                <a:cs typeface="TH SarabunPSK" pitchFamily="34" charset="-34"/>
              </a:rPr>
              <a:t>สำคัญ</a:t>
            </a:r>
            <a:r>
              <a:rPr lang="th-TH" sz="800" dirty="0" smtClean="0">
                <a:latin typeface="TH SarabunPSK" pitchFamily="34" charset="-34"/>
                <a:cs typeface="TH SarabunPSK" pitchFamily="34" charset="-34"/>
              </a:rPr>
              <a:t> (ก.เกษตรฯ)</a:t>
            </a:r>
            <a:endParaRPr lang="en-US" sz="800" dirty="0">
              <a:effectLst/>
              <a:latin typeface="Angsana New" panose="02020603050405020304" pitchFamily="18" charset="-34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4638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การออกแบบเริ่มต้น">
  <a:themeElements>
    <a:clrScheme name="การออกแบบเริ่มต้น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การออกแบบเริ่มต้น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CC00"/>
        </a:solidFill>
        <a:ln w="9525" algn="ctr">
          <a:solidFill>
            <a:srgbClr val="000000"/>
          </a:solidFill>
          <a:miter lim="800000"/>
          <a:headEnd/>
          <a:tailEnd/>
        </a:ln>
      </a:spPr>
      <a:bodyPr anchor="ctr"/>
      <a:lstStyle>
        <a:defPPr eaLnBrk="0" hangingPunct="0">
          <a:lnSpc>
            <a:spcPct val="80000"/>
          </a:lnSpc>
          <a:buFont typeface="Wingdings" pitchFamily="2" charset="2"/>
          <a:buChar char="§"/>
          <a:defRPr sz="900" b="1" dirty="0" smtClean="0">
            <a:latin typeface="TH SarabunPSK" pitchFamily="34" charset="-34"/>
            <a:cs typeface="TH SarabunPSK" pitchFamily="34" charset="-34"/>
          </a:defRPr>
        </a:defPPr>
      </a:lstStyle>
    </a:spDef>
  </a:objectDefaults>
  <a:extraClrSchemeLst>
    <a:extraClrScheme>
      <a:clrScheme name="การออกแบบเริ่มต้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12961</TotalTime>
  <Words>981</Words>
  <Application>Microsoft Office PowerPoint</Application>
  <PresentationFormat>A3 Paper (297x420 mm)</PresentationFormat>
  <Paragraphs>158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การออกแบบเริ่มต้น</vt:lpstr>
      <vt:lpstr>ยุทธศาสตร์ที่ 3 การสร้างความเข้มแข็งทางเศรษฐกิจและแข่งขันได้อย่างยั่งยืน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สำนักนายกรัฐมนตรี</dc:title>
  <dc:creator>Samsung</dc:creator>
  <cp:lastModifiedBy>tadpicha</cp:lastModifiedBy>
  <cp:revision>1091</cp:revision>
  <cp:lastPrinted>2017-09-04T09:13:39Z</cp:lastPrinted>
  <dcterms:created xsi:type="dcterms:W3CDTF">2016-09-14T02:46:58Z</dcterms:created>
  <dcterms:modified xsi:type="dcterms:W3CDTF">2017-09-07T08:47:17Z</dcterms:modified>
</cp:coreProperties>
</file>