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handoutMasterIdLst>
    <p:handoutMasterId r:id="rId6"/>
  </p:handoutMasterIdLst>
  <p:sldIdLst>
    <p:sldId id="324" r:id="rId2"/>
    <p:sldId id="339" r:id="rId3"/>
    <p:sldId id="340" r:id="rId4"/>
  </p:sldIdLst>
  <p:sldSz cx="9144000" cy="6858000" type="screen4x3"/>
  <p:notesSz cx="6791325" cy="99218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0F793"/>
    <a:srgbClr val="CFF2B4"/>
    <a:srgbClr val="A5E8F5"/>
    <a:srgbClr val="C1F7F4"/>
    <a:srgbClr val="FFD9FF"/>
    <a:srgbClr val="FDF9C7"/>
    <a:srgbClr val="6F8261"/>
    <a:srgbClr val="D1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0" autoAdjust="0"/>
    <p:restoredTop sz="94434" autoAdjust="0"/>
  </p:normalViewPr>
  <p:slideViewPr>
    <p:cSldViewPr>
      <p:cViewPr>
        <p:scale>
          <a:sx n="100" d="100"/>
          <a:sy n="100" d="100"/>
        </p:scale>
        <p:origin x="588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3647" cy="497689"/>
          </a:xfrm>
          <a:prstGeom prst="rect">
            <a:avLst/>
          </a:prstGeom>
        </p:spPr>
        <p:txBody>
          <a:bodyPr vert="horz" lIns="91410" tIns="45705" rIns="91410" bIns="4570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6094" y="2"/>
            <a:ext cx="2943647" cy="497689"/>
          </a:xfrm>
          <a:prstGeom prst="rect">
            <a:avLst/>
          </a:prstGeom>
        </p:spPr>
        <p:txBody>
          <a:bodyPr vert="horz" lIns="91410" tIns="45705" rIns="91410" bIns="45705" rtlCol="0"/>
          <a:lstStyle>
            <a:lvl1pPr algn="r">
              <a:defRPr sz="1200"/>
            </a:lvl1pPr>
          </a:lstStyle>
          <a:p>
            <a:fld id="{13826285-188F-4DA5-9EB0-F203F081074D}" type="datetimeFigureOut">
              <a:rPr lang="th-TH" smtClean="0"/>
              <a:t>17/10/59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4186"/>
            <a:ext cx="2943647" cy="497689"/>
          </a:xfrm>
          <a:prstGeom prst="rect">
            <a:avLst/>
          </a:prstGeom>
        </p:spPr>
        <p:txBody>
          <a:bodyPr vert="horz" lIns="91410" tIns="45705" rIns="91410" bIns="4570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6094" y="9424186"/>
            <a:ext cx="2943647" cy="497689"/>
          </a:xfrm>
          <a:prstGeom prst="rect">
            <a:avLst/>
          </a:prstGeom>
        </p:spPr>
        <p:txBody>
          <a:bodyPr vert="horz" lIns="91410" tIns="45705" rIns="91410" bIns="45705" rtlCol="0" anchor="b"/>
          <a:lstStyle>
            <a:lvl1pPr algn="r">
              <a:defRPr sz="1200"/>
            </a:lvl1pPr>
          </a:lstStyle>
          <a:p>
            <a:fld id="{2B935638-FDB5-4632-AD3C-9DF7164F329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6379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8" y="1"/>
            <a:ext cx="2942907" cy="496095"/>
          </a:xfrm>
          <a:prstGeom prst="rect">
            <a:avLst/>
          </a:prstGeom>
        </p:spPr>
        <p:txBody>
          <a:bodyPr vert="horz" lIns="91441" tIns="45721" rIns="91441" bIns="4572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6854" y="1"/>
            <a:ext cx="2942907" cy="496095"/>
          </a:xfrm>
          <a:prstGeom prst="rect">
            <a:avLst/>
          </a:prstGeom>
        </p:spPr>
        <p:txBody>
          <a:bodyPr vert="horz" lIns="91441" tIns="45721" rIns="91441" bIns="45721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17/10/59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1" tIns="45721" rIns="91441" bIns="45721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4" y="4712894"/>
            <a:ext cx="5433060" cy="4464843"/>
          </a:xfrm>
          <a:prstGeom prst="rect">
            <a:avLst/>
          </a:prstGeom>
        </p:spPr>
        <p:txBody>
          <a:bodyPr vert="horz" lIns="91441" tIns="45721" rIns="91441" bIns="4572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8" y="9424061"/>
            <a:ext cx="2942907" cy="496095"/>
          </a:xfrm>
          <a:prstGeom prst="rect">
            <a:avLst/>
          </a:prstGeom>
        </p:spPr>
        <p:txBody>
          <a:bodyPr vert="horz" lIns="91441" tIns="45721" rIns="91441" bIns="4572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6854" y="9424061"/>
            <a:ext cx="2942907" cy="496095"/>
          </a:xfrm>
          <a:prstGeom prst="rect">
            <a:avLst/>
          </a:prstGeom>
        </p:spPr>
        <p:txBody>
          <a:bodyPr vert="horz" lIns="91441" tIns="45721" rIns="91441" bIns="45721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88232A-C26C-470B-AD2A-0631993BA91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th-TH" smtClean="0">
              <a:solidFill>
                <a:prstClr val="black"/>
              </a:solidFill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4888" y="715963"/>
            <a:ext cx="4962525" cy="372268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9549" y="4754644"/>
            <a:ext cx="5106830" cy="4435642"/>
          </a:xfrm>
          <a:noFill/>
          <a:ln/>
        </p:spPr>
        <p:txBody>
          <a:bodyPr/>
          <a:lstStyle/>
          <a:p>
            <a:pPr eaLnBrk="1" hangingPunct="1"/>
            <a:endParaRPr lang="th-TH" dirty="0" smtClean="0"/>
          </a:p>
        </p:txBody>
      </p:sp>
    </p:spTree>
    <p:extLst>
      <p:ext uri="{BB962C8B-B14F-4D97-AF65-F5344CB8AC3E}">
        <p14:creationId xmlns:p14="http://schemas.microsoft.com/office/powerpoint/2010/main" val="780118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88232A-C26C-470B-AD2A-0631993BA91C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th-TH" smtClean="0">
              <a:solidFill>
                <a:prstClr val="black"/>
              </a:solidFill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4888" y="715963"/>
            <a:ext cx="4962525" cy="372268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9549" y="4754644"/>
            <a:ext cx="5106830" cy="4435642"/>
          </a:xfrm>
          <a:noFill/>
          <a:ln/>
        </p:spPr>
        <p:txBody>
          <a:bodyPr/>
          <a:lstStyle/>
          <a:p>
            <a:pPr eaLnBrk="1" hangingPunct="1"/>
            <a:endParaRPr lang="th-TH" dirty="0" smtClean="0"/>
          </a:p>
        </p:txBody>
      </p:sp>
    </p:spTree>
    <p:extLst>
      <p:ext uri="{BB962C8B-B14F-4D97-AF65-F5344CB8AC3E}">
        <p14:creationId xmlns:p14="http://schemas.microsoft.com/office/powerpoint/2010/main" val="155563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88232A-C26C-470B-AD2A-0631993BA91C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th-TH" smtClean="0">
              <a:solidFill>
                <a:prstClr val="black"/>
              </a:solidFill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4888" y="715963"/>
            <a:ext cx="4962525" cy="372268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9549" y="4754644"/>
            <a:ext cx="5106830" cy="4435642"/>
          </a:xfrm>
          <a:noFill/>
          <a:ln/>
        </p:spPr>
        <p:txBody>
          <a:bodyPr/>
          <a:lstStyle/>
          <a:p>
            <a:pPr eaLnBrk="1" hangingPunct="1"/>
            <a:endParaRPr lang="th-TH" dirty="0" smtClean="0"/>
          </a:p>
        </p:txBody>
      </p:sp>
    </p:spTree>
    <p:extLst>
      <p:ext uri="{BB962C8B-B14F-4D97-AF65-F5344CB8AC3E}">
        <p14:creationId xmlns:p14="http://schemas.microsoft.com/office/powerpoint/2010/main" val="436345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58706" y="1596273"/>
            <a:ext cx="1333725" cy="413783"/>
          </a:xfrm>
          <a:prstGeom prst="homePlate">
            <a:avLst>
              <a:gd name="adj" fmla="val 19591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เป้าหมายแผน</a:t>
            </a:r>
            <a:r>
              <a:rPr lang="th-TH" sz="14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68890" y="1022471"/>
            <a:ext cx="1327506" cy="446276"/>
          </a:xfrm>
          <a:prstGeom prst="homePlate">
            <a:avLst>
              <a:gd name="adj" fmla="val 2304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แผนฯ 12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900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lang="th-TH" sz="900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50325" y="2996935"/>
            <a:ext cx="1370708" cy="467690"/>
          </a:xfrm>
          <a:prstGeom prst="homePlate">
            <a:avLst>
              <a:gd name="adj" fmla="val 18112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เป้าหมายแผนบูรณาการ</a:t>
            </a:r>
            <a:endParaRPr lang="th-TH" sz="12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619498" y="2112095"/>
            <a:ext cx="7409967" cy="525652"/>
          </a:xfrm>
          <a:prstGeom prst="rect">
            <a:avLst/>
          </a:prstGeom>
          <a:solidFill>
            <a:srgbClr val="CFF2B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Ins="36000" anchor="ctr" anchorCtr="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2.3  จำนวน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กิจกรรมที่ประชาชนมีส่วนร่วมป้องกันแก้ไขปัญหาความมั่นคงเพิ่มขึ้น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44354" y="2128307"/>
            <a:ext cx="1362431" cy="470975"/>
          </a:xfrm>
          <a:prstGeom prst="homePlate">
            <a:avLst>
              <a:gd name="adj" fmla="val 18112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</a:t>
            </a: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</a:t>
            </a:r>
            <a:r>
              <a:rPr lang="th-TH" sz="14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ฯ 12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7544" y="27782"/>
            <a:ext cx="835292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แผนงานบูรณา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การสร้างความปรองดองและสมานฉันท์ (487.3842 ล้านบาท</a:t>
            </a: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lang="th-TH" sz="18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619670" y="1573259"/>
            <a:ext cx="7420405" cy="459812"/>
          </a:xfrm>
          <a:prstGeom prst="rect">
            <a:avLst/>
          </a:prstGeom>
          <a:solidFill>
            <a:srgbClr val="B0F793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300" b="1" ker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defRPr>
            </a:lvl1pPr>
          </a:lstStyle>
          <a:p>
            <a:pPr algn="ctr"/>
            <a:r>
              <a:rPr lang="th-TH" sz="1325" dirty="0">
                <a:ea typeface="Tahoma" panose="020B0604030504040204" pitchFamily="34" charset="0"/>
              </a:rPr>
              <a:t>เป้าหมายที่ </a:t>
            </a:r>
            <a:r>
              <a:rPr lang="th-TH" sz="1325" dirty="0" smtClean="0">
                <a:ea typeface="Tahoma" panose="020B0604030504040204" pitchFamily="34" charset="0"/>
              </a:rPr>
              <a:t>2 </a:t>
            </a:r>
            <a:r>
              <a:rPr lang="th-TH" sz="1325" dirty="0">
                <a:ea typeface="Tahoma" panose="020B0604030504040204" pitchFamily="34" charset="0"/>
              </a:rPr>
              <a:t>สังคมมีความสมานฉันท์ ผู้เห็นต่างทางความคิดของคนในชาติสามารถอยู่ร่วมกันได้อย่างสันติ ประชาชนมีส่วนร่วมป้องกันแก้ไขปัญหาความมั่นคง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619448" y="1000403"/>
            <a:ext cx="7406886" cy="459282"/>
          </a:xfrm>
          <a:prstGeom prst="rect">
            <a:avLst/>
          </a:prstGeom>
          <a:solidFill>
            <a:srgbClr val="B0F793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400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 </a:t>
            </a: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  การ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เสริมสร้างความมั่นคงแห่งชาติเพื่อการพัฒนาประเทศสู่ความมั่งคั่งและยั่งยืน</a:t>
            </a:r>
          </a:p>
        </p:txBody>
      </p:sp>
      <p:cxnSp>
        <p:nvCxnSpPr>
          <p:cNvPr id="41" name="Straight Connector 40"/>
          <p:cNvCxnSpPr/>
          <p:nvPr/>
        </p:nvCxnSpPr>
        <p:spPr>
          <a:xfrm flipV="1">
            <a:off x="0" y="2800195"/>
            <a:ext cx="9060519" cy="72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589637" y="3017580"/>
            <a:ext cx="7467505" cy="412942"/>
          </a:xfrm>
          <a:prstGeom prst="rect">
            <a:avLst/>
          </a:prstGeom>
          <a:solidFill>
            <a:srgbClr val="A5E8F5"/>
          </a:solidFill>
          <a:ln>
            <a:solidFill>
              <a:srgbClr val="A5E8F5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1.เสริมสร้าง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ความปรองดองและสมานฉันท์ โดยลดและยุติปัญหาข้อขัดแย้ง สร้างความมั่นคงเพื่อประโยชน์สุขของประชาชน</a:t>
            </a: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48728" y="3669871"/>
            <a:ext cx="1347668" cy="348312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3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3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แผนบูรณากา</a:t>
            </a: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</a:t>
            </a:r>
            <a:endParaRPr lang="th-TH" sz="14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589361" y="3649887"/>
            <a:ext cx="7450715" cy="368296"/>
          </a:xfrm>
          <a:prstGeom prst="rect">
            <a:avLst/>
          </a:prstGeom>
          <a:solidFill>
            <a:srgbClr val="C1F7F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1.ความ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เชื่อมั่นของประชาชนต่อการดำเนินการสร้างความปรองดองและสมานฉันท์ ไม่น้อยกว่าร้อยละ 80</a:t>
            </a:r>
          </a:p>
        </p:txBody>
      </p:sp>
      <p:sp>
        <p:nvSpPr>
          <p:cNvPr id="64" name="AutoShape 31"/>
          <p:cNvSpPr>
            <a:spLocks noChangeArrowheads="1"/>
          </p:cNvSpPr>
          <p:nvPr/>
        </p:nvSpPr>
        <p:spPr bwMode="auto">
          <a:xfrm>
            <a:off x="68817" y="397115"/>
            <a:ext cx="1359500" cy="271869"/>
          </a:xfrm>
          <a:prstGeom prst="homePlate">
            <a:avLst>
              <a:gd name="adj" fmla="val 2304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3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</a:t>
            </a:r>
            <a:r>
              <a:rPr lang="th-TH" sz="13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ชาติ </a:t>
            </a:r>
            <a:r>
              <a:rPr lang="en-US" sz="13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20 </a:t>
            </a:r>
            <a:r>
              <a:rPr lang="th-TH" sz="13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</a:t>
            </a:r>
          </a:p>
        </p:txBody>
      </p:sp>
      <p:sp>
        <p:nvSpPr>
          <p:cNvPr id="70" name="Title 1"/>
          <p:cNvSpPr txBox="1">
            <a:spLocks/>
          </p:cNvSpPr>
          <p:nvPr/>
        </p:nvSpPr>
        <p:spPr bwMode="auto">
          <a:xfrm>
            <a:off x="1619671" y="397115"/>
            <a:ext cx="7420405" cy="280088"/>
          </a:xfrm>
          <a:prstGeom prst="rect">
            <a:avLst/>
          </a:prstGeom>
          <a:solidFill>
            <a:srgbClr val="B0F793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ด้านความมั่นคง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30374" y="836712"/>
            <a:ext cx="9049805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AutoShape 86"/>
          <p:cNvSpPr>
            <a:spLocks noChangeArrowheads="1"/>
          </p:cNvSpPr>
          <p:nvPr/>
        </p:nvSpPr>
        <p:spPr bwMode="auto">
          <a:xfrm>
            <a:off x="38338" y="4149642"/>
            <a:ext cx="1368447" cy="1129188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หน่วยงานที่รับผิดชอบ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 </a:t>
            </a:r>
            <a:endParaRPr lang="th-TH" sz="1400" b="1" dirty="0" smtClean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สำนักนายกรัฐมนตรี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00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กองอำนวยการรักษาความมั่นคงภายในราชอาณาจักร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กระทรวงมหาดไทย</a:t>
            </a:r>
            <a:endParaRPr lang="th-TH" sz="10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00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000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สำนักงานปลัดกระทรวงมหาดไทย</a:t>
            </a:r>
          </a:p>
        </p:txBody>
      </p:sp>
      <p:sp>
        <p:nvSpPr>
          <p:cNvPr id="110" name="Rectangle 97"/>
          <p:cNvSpPr>
            <a:spLocks noChangeArrowheads="1"/>
          </p:cNvSpPr>
          <p:nvPr/>
        </p:nvSpPr>
        <p:spPr bwMode="auto">
          <a:xfrm>
            <a:off x="1589361" y="5982757"/>
            <a:ext cx="7450716" cy="398571"/>
          </a:xfrm>
          <a:prstGeom prst="rect">
            <a:avLst/>
          </a:prstGeom>
          <a:solidFill>
            <a:srgbClr val="FDF9C7"/>
          </a:solidFill>
          <a:ln>
            <a:solidFill>
              <a:srgbClr val="FDF9C7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487.3842</a:t>
            </a:r>
            <a:endParaRPr lang="th-TH" sz="18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7" name="Rectangle 97"/>
          <p:cNvSpPr>
            <a:spLocks noChangeArrowheads="1"/>
          </p:cNvSpPr>
          <p:nvPr/>
        </p:nvSpPr>
        <p:spPr bwMode="auto">
          <a:xfrm>
            <a:off x="1582869" y="5507352"/>
            <a:ext cx="7457206" cy="368296"/>
          </a:xfrm>
          <a:prstGeom prst="rect">
            <a:avLst/>
          </a:prstGeom>
          <a:solidFill>
            <a:srgbClr val="FDF9C7"/>
          </a:solidFill>
          <a:ln>
            <a:solidFill>
              <a:srgbClr val="FDF9C7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</a:t>
            </a: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487.3842</a:t>
            </a:r>
            <a:endParaRPr lang="th-TH" sz="18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1" name="Rectangle 97"/>
          <p:cNvSpPr>
            <a:spLocks noChangeArrowheads="1"/>
          </p:cNvSpPr>
          <p:nvPr/>
        </p:nvSpPr>
        <p:spPr bwMode="auto">
          <a:xfrm>
            <a:off x="1589138" y="4142940"/>
            <a:ext cx="7437196" cy="1249988"/>
          </a:xfrm>
          <a:prstGeom prst="rect">
            <a:avLst/>
          </a:prstGeom>
          <a:solidFill>
            <a:srgbClr val="FFD9FF"/>
          </a:solidFill>
          <a:ln>
            <a:solidFill>
              <a:srgbClr val="FFD9FF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อำนวยการรักษาความมั่นคงภายในราชอาณาจักร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กระทรวงกลาโหม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สำนักงานปลัดกระทรวงกลาโหม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กองบัญชาการกองทัพไทย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กองทัพบก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กองทัพเรือ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5.กองทัพอากาศ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การพัฒนาสังคมและความมั่นคงของมนุษย์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พัฒนาสังคมและ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สวัสดิการ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9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9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1.สำนักงานปลัดกระทรวงมหาดไทย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2.กรมการปกครอง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9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9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ทรวงเเรงงาน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1.สำนักงานปลัดกระทรวงเเรงงาน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2.กรมการจัดหางาน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กรมสวัสดิการเเละคุ้มครองเเรง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9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9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9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9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  <a:endParaRPr lang="th-TH" sz="9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สำนักงานปลัดกระทรวงศึกษาธิการ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มหาวิทยาลัยนเรศวร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524328" y="6488437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  <a:p>
            <a:endParaRPr lang="th-TH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6" name="AutoShape 86"/>
          <p:cNvSpPr>
            <a:spLocks noChangeArrowheads="1"/>
          </p:cNvSpPr>
          <p:nvPr/>
        </p:nvSpPr>
        <p:spPr bwMode="auto">
          <a:xfrm>
            <a:off x="30374" y="5963846"/>
            <a:ext cx="1180789" cy="417482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งบประมาณรวม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(ล้านบาท)</a:t>
            </a:r>
          </a:p>
        </p:txBody>
      </p:sp>
      <p:sp>
        <p:nvSpPr>
          <p:cNvPr id="67" name="AutoShape 86"/>
          <p:cNvSpPr>
            <a:spLocks noChangeArrowheads="1"/>
          </p:cNvSpPr>
          <p:nvPr/>
        </p:nvSpPr>
        <p:spPr bwMode="auto">
          <a:xfrm>
            <a:off x="48114" y="5415835"/>
            <a:ext cx="1163049" cy="36134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งบประมาณ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(ล้านบาท)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860055" y="6488437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823336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74719" y="1172720"/>
            <a:ext cx="1295700" cy="251948"/>
          </a:xfrm>
          <a:prstGeom prst="homePlate">
            <a:avLst>
              <a:gd name="adj" fmla="val 19591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เป้าหมายแผน</a:t>
            </a:r>
            <a:r>
              <a:rPr lang="th-TH" sz="14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74718" y="762144"/>
            <a:ext cx="1295700" cy="307777"/>
          </a:xfrm>
          <a:prstGeom prst="homePlate">
            <a:avLst>
              <a:gd name="adj" fmla="val 2304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แผนฯ 12</a:t>
            </a:r>
            <a:endParaRPr lang="th-TH" sz="14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38303" y="2114032"/>
            <a:ext cx="1332115" cy="519361"/>
          </a:xfrm>
          <a:prstGeom prst="homePlate">
            <a:avLst>
              <a:gd name="adj" fmla="val 18112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เป้าหมายแผนบูรณาการ</a:t>
            </a:r>
            <a:endParaRPr lang="th-TH" sz="12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520071" y="1487860"/>
            <a:ext cx="1685771" cy="466590"/>
          </a:xfrm>
          <a:prstGeom prst="rect">
            <a:avLst/>
          </a:prstGeom>
          <a:solidFill>
            <a:srgbClr val="CFF2B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Ins="36000" anchor="ctr" anchorCtr="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3.1 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มูลค่าความเสียหายและ</a:t>
            </a: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ก่อเหตุร้ายที่มีมูลเหตุจากความไม่สงบ</a:t>
            </a: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ลดลง</a:t>
            </a:r>
            <a:endParaRPr lang="th-TH" sz="11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58987" y="1487860"/>
            <a:ext cx="1311431" cy="435798"/>
          </a:xfrm>
          <a:prstGeom prst="homePlate">
            <a:avLst>
              <a:gd name="adj" fmla="val 18112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</a:t>
            </a:r>
            <a:r>
              <a:rPr lang="th-TH" sz="12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</a:t>
            </a:r>
            <a:r>
              <a:rPr lang="th-TH" sz="12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ฯ 12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6778" y="76843"/>
            <a:ext cx="854231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แผนงานบูรณา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การขับเคลื่อนการแก้ไขปัญหาจังหวัดชายแดนภาคใต้ (12,510.1103 </a:t>
            </a: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ล้าน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บาท</a:t>
            </a: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lang="th-TH" sz="16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502547" y="1191243"/>
            <a:ext cx="7626915" cy="235990"/>
          </a:xfrm>
          <a:prstGeom prst="rect">
            <a:avLst/>
          </a:prstGeom>
          <a:solidFill>
            <a:srgbClr val="B0F793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300" b="1" ker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defRPr>
            </a:lvl1pPr>
          </a:lstStyle>
          <a:p>
            <a:r>
              <a:rPr lang="th-TH" sz="1200" dirty="0">
                <a:ea typeface="Tahoma" panose="020B0604030504040204" pitchFamily="34" charset="0"/>
              </a:rPr>
              <a:t>เป้าหมายที่ </a:t>
            </a:r>
            <a:r>
              <a:rPr lang="th-TH" sz="1200" dirty="0" smtClean="0">
                <a:ea typeface="Tahoma" panose="020B0604030504040204" pitchFamily="34" charset="0"/>
              </a:rPr>
              <a:t>3 ประชาชน</a:t>
            </a:r>
            <a:r>
              <a:rPr lang="th-TH" sz="1200" dirty="0">
                <a:ea typeface="Tahoma" panose="020B0604030504040204" pitchFamily="34" charset="0"/>
              </a:rPr>
              <a:t>ในจังหวัดชายแดนภาคใต้มีความปลอดภัยในชีวิตและทรัพย์สิน มีโอกาสในการศึกษาและการประกอบอาชีพที่สร้างรายได้เพิ่มขึ้น 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511627" y="774512"/>
            <a:ext cx="7562553" cy="310221"/>
          </a:xfrm>
          <a:prstGeom prst="rect">
            <a:avLst/>
          </a:prstGeom>
          <a:solidFill>
            <a:srgbClr val="B0F793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 5  การเสริมสร้างความมั่นคงแห่งชาติเพื่อการพัฒนาประเทศสู่ความมั่งคั่งและยั่งยืน</a:t>
            </a:r>
          </a:p>
        </p:txBody>
      </p:sp>
      <p:cxnSp>
        <p:nvCxnSpPr>
          <p:cNvPr id="41" name="Straight Connector 40"/>
          <p:cNvCxnSpPr/>
          <p:nvPr/>
        </p:nvCxnSpPr>
        <p:spPr>
          <a:xfrm flipV="1">
            <a:off x="38303" y="2037108"/>
            <a:ext cx="9060519" cy="72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511627" y="2101022"/>
            <a:ext cx="1714828" cy="505718"/>
          </a:xfrm>
          <a:prstGeom prst="rect">
            <a:avLst/>
          </a:prstGeom>
          <a:solidFill>
            <a:srgbClr val="A5E8F5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พื้นที่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มีระบบเฝ้าระวังดูแลความปลอดภัย 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ทั้ง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ในเขตเมือง ชุมชน และหมู่บ้านเป้าหมาย </a:t>
            </a:r>
          </a:p>
        </p:txBody>
      </p:sp>
      <p:sp>
        <p:nvSpPr>
          <p:cNvPr id="77" name="Rectangle 97"/>
          <p:cNvSpPr>
            <a:spLocks noChangeArrowheads="1"/>
          </p:cNvSpPr>
          <p:nvPr/>
        </p:nvSpPr>
        <p:spPr bwMode="auto">
          <a:xfrm>
            <a:off x="3258515" y="2107681"/>
            <a:ext cx="1490914" cy="495961"/>
          </a:xfrm>
          <a:prstGeom prst="rect">
            <a:avLst/>
          </a:prstGeom>
          <a:solidFill>
            <a:srgbClr val="A5E8F5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เศรษฐกิจขยายตัวต่อเนื่อง ประชาชนมีรายได้เพิ่มขึ้น และมีคุณภาพชีวิตที่ดีขึ้น</a:t>
            </a: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58986" y="2697767"/>
            <a:ext cx="1312963" cy="699929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แผนบูรณาการ</a:t>
            </a:r>
            <a:endParaRPr lang="th-TH" sz="14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516970" y="2708444"/>
            <a:ext cx="1685680" cy="707141"/>
          </a:xfrm>
          <a:prstGeom prst="rect">
            <a:avLst/>
          </a:prstGeom>
          <a:solidFill>
            <a:srgbClr val="C1F7F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t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จำนวน</a:t>
            </a:r>
            <a:r>
              <a:rPr lang="th-TH" sz="9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เหตุการณ์ลดลง ไม่น้อย</a:t>
            </a: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กว่า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ร้อย</a:t>
            </a:r>
            <a:r>
              <a:rPr lang="th-TH" sz="9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ละ 30 </a:t>
            </a: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เปรียบเทียบ</a:t>
            </a:r>
            <a:r>
              <a:rPr lang="th-TH" sz="9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กับค่าเฉลี่ย 3 ปี ย้อนหลัง</a:t>
            </a:r>
            <a:endParaRPr lang="th-TH" sz="900" b="1" dirty="0" smtClean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3" name="Rectangle 97"/>
          <p:cNvSpPr>
            <a:spLocks noChangeArrowheads="1"/>
          </p:cNvSpPr>
          <p:nvPr/>
        </p:nvSpPr>
        <p:spPr bwMode="auto">
          <a:xfrm>
            <a:off x="3258515" y="2708444"/>
            <a:ext cx="1508586" cy="701692"/>
          </a:xfrm>
          <a:prstGeom prst="rect">
            <a:avLst/>
          </a:prstGeom>
          <a:solidFill>
            <a:srgbClr val="C1F7F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18000" anchor="ctr"/>
          <a:lstStyle/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ร้อย</a:t>
            </a:r>
            <a:r>
              <a:rPr lang="th-TH" sz="8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ละของครัวเรือนยากจนในพื้นที่ จชต. </a:t>
            </a: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/>
            </a:r>
            <a:b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ที่</a:t>
            </a:r>
            <a:r>
              <a:rPr lang="th-TH" sz="8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ตกเกณฑ์ความจำเป็นพื้นฐาน (จปฐ.) </a:t>
            </a:r>
            <a:endParaRPr lang="th-TH" sz="850" b="1" dirty="0" smtClean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ในปีงปม. </a:t>
            </a:r>
            <a:r>
              <a:rPr lang="th-TH" sz="8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พ.ศ. 2559 ได้รับการแก้ไขให้</a:t>
            </a: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มี </a:t>
            </a:r>
          </a:p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8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รายได้</a:t>
            </a:r>
            <a:r>
              <a:rPr lang="th-TH" sz="8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เพิ่มขึ้น ผ่าน</a:t>
            </a: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เกณฑ์จปฐ.ไม่</a:t>
            </a:r>
            <a:r>
              <a:rPr lang="th-TH" sz="8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น้อย</a:t>
            </a: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กว่า</a:t>
            </a:r>
          </a:p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8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ร้อย</a:t>
            </a:r>
            <a:r>
              <a:rPr lang="th-TH" sz="8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ละ 50 ของจำนวนครัวเรือนยากจนฯ </a:t>
            </a: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</a:p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8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8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ทั้งหมด</a:t>
            </a:r>
            <a:endParaRPr lang="en-US" sz="85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4" name="AutoShape 31"/>
          <p:cNvSpPr>
            <a:spLocks noChangeArrowheads="1"/>
          </p:cNvSpPr>
          <p:nvPr/>
        </p:nvSpPr>
        <p:spPr bwMode="auto">
          <a:xfrm>
            <a:off x="74718" y="367476"/>
            <a:ext cx="1328079" cy="271869"/>
          </a:xfrm>
          <a:prstGeom prst="homePlate">
            <a:avLst>
              <a:gd name="adj" fmla="val 2304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</a:t>
            </a:r>
            <a:r>
              <a:rPr lang="th-TH" sz="11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ชาติ </a:t>
            </a:r>
            <a:r>
              <a:rPr lang="en-US" sz="11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20 </a:t>
            </a:r>
            <a:r>
              <a:rPr lang="th-TH" sz="11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</a:t>
            </a:r>
          </a:p>
        </p:txBody>
      </p:sp>
      <p:sp>
        <p:nvSpPr>
          <p:cNvPr id="70" name="Title 1"/>
          <p:cNvSpPr txBox="1">
            <a:spLocks/>
          </p:cNvSpPr>
          <p:nvPr/>
        </p:nvSpPr>
        <p:spPr bwMode="auto">
          <a:xfrm>
            <a:off x="1520071" y="367476"/>
            <a:ext cx="7554109" cy="260515"/>
          </a:xfrm>
          <a:prstGeom prst="rect">
            <a:avLst/>
          </a:prstGeom>
          <a:solidFill>
            <a:srgbClr val="B0F793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ด้านความมั่นคง</a:t>
            </a:r>
          </a:p>
        </p:txBody>
      </p:sp>
      <p:cxnSp>
        <p:nvCxnSpPr>
          <p:cNvPr id="73" name="Straight Connector 72"/>
          <p:cNvCxnSpPr/>
          <p:nvPr/>
        </p:nvCxnSpPr>
        <p:spPr>
          <a:xfrm>
            <a:off x="13084" y="705419"/>
            <a:ext cx="9061097" cy="1778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AutoShape 86"/>
          <p:cNvSpPr>
            <a:spLocks noChangeArrowheads="1"/>
          </p:cNvSpPr>
          <p:nvPr/>
        </p:nvSpPr>
        <p:spPr bwMode="auto">
          <a:xfrm>
            <a:off x="74718" y="3475751"/>
            <a:ext cx="1369882" cy="2212558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หน่วยงานที่รับผิดชอบ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th-TH" sz="1400" b="1" dirty="0" smtClean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 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สำนักนายกรัฐมนตรี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กอง</a:t>
            </a:r>
            <a:r>
              <a:rPr lang="th-TH" sz="1050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อำนวยการรักษา</a:t>
            </a:r>
            <a:r>
              <a:rPr lang="th-TH" sz="1050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ความมั่นคงภายในราชอาณาจักร</a:t>
            </a:r>
            <a:r>
              <a:rPr lang="en-US" sz="1050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050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050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050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สำนักงานสภาความมั่นคงแห่งชาติ </a:t>
            </a:r>
            <a:r>
              <a:rPr lang="th-TH" sz="10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</a:t>
            </a:r>
            <a:r>
              <a:rPr lang="th-TH" sz="10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0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หน่วยงานฯ ไม่สังกัดฯ   </a:t>
            </a:r>
            <a:r>
              <a:rPr lang="th-TH" sz="1050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ศูนย์อำนวยการบริหารจังหวัดชายแดนภาคใต้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th-TH" sz="1400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6" name="Rectangle 97"/>
          <p:cNvSpPr>
            <a:spLocks noChangeArrowheads="1"/>
          </p:cNvSpPr>
          <p:nvPr/>
        </p:nvSpPr>
        <p:spPr bwMode="auto">
          <a:xfrm>
            <a:off x="3265306" y="3502017"/>
            <a:ext cx="1569292" cy="2186291"/>
          </a:xfrm>
          <a:prstGeom prst="rect">
            <a:avLst/>
          </a:prstGeom>
          <a:solidFill>
            <a:srgbClr val="FFD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2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</a:t>
            </a: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สภาความมั่นคง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แห่งชาติ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สำนักงาน</a:t>
            </a: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คณะกรรมการข้าราชการพลเรือน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3.กองอำนวยการักษาความมั่นคงภายในราชอาณาจักร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กระทรวงกลาโหม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กองบัญชาการ</a:t>
            </a: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กองทัพ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ไทย </a:t>
            </a: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กระทรวงพัฒนาสังคมและความมั่นคงของมนุษย์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พัฒนาสังคม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และสวัสดิการ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กระทรวงเกษตรและสหกรณ์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สำนักงานปลัดกระทรวงเกษตร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และสหกรณ์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2..กรมตรวจบัญชีสหกรณ์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3.กรมประมง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4.กรมปศุสัตว์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5.กรมพัฒนาที่ดิน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6.กรมวิชาการเกษตร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กระทรวงคมนาคม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กรมทางหลวงชนบท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กระทรวงพาณิชย์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1.สำนักงานปลัดกระทรวงพาณิชย์.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กรมการค้าภายใน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1.กรมการปกครอง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2.กรมโยธาธิการ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และผังเมือง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กระทรวงแรงงาน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กรมพัฒนาฝีมือแรงงาน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1.มหาวิทยาลัยสงขลานครินทร์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2.จุฬาลงกรณ์มหาวิทยาลัย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3.สถาบันวิทยาลัยชุมชน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</a:t>
            </a: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ราชการไม่สังกัดสำนักนายกรัฐมนตรี กระทรวง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หรือทบวง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</a:t>
            </a: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อำนวยการบริหารจังหวัดชายแดนภาคใต้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8" name="Rectangle 97"/>
          <p:cNvSpPr>
            <a:spLocks noChangeArrowheads="1"/>
          </p:cNvSpPr>
          <p:nvPr/>
        </p:nvSpPr>
        <p:spPr bwMode="auto">
          <a:xfrm>
            <a:off x="4887710" y="3507950"/>
            <a:ext cx="2401698" cy="2169158"/>
          </a:xfrm>
          <a:prstGeom prst="rect">
            <a:avLst/>
          </a:prstGeom>
          <a:solidFill>
            <a:srgbClr val="FFD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2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สำนักนายกรัฐมนตรี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กองอำนวยการรักษาความมั่นคงภายในราชอาณาจักร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กระทรวงกลาโหม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กองทัพอากาศ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</a:t>
            </a: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ปกครอง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กระทรวงวัฒนธรรม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1.สำนักงานปลัดกระทรวงวัฒนธรรม                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2.กรมศิลปากร 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3.กรมส่งเสริมวัฒนธรรม 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4.กรมการศาสนา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1.สำนักงานปลัดกระทรวงศึกษาธิการ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2.สำนักงานคณะกรรมการการศึกษาขั้นพื้นฐาน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3.สำนักงานคณะกรรมการการอุดมศึกษา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4.สำนักงานการอาชีวศึกษา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5.มหาวิทยาลัยสงขลานครินทร์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 มหาวิทยาลัยราชภัฎยะลา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7.มหาวิทยาลัยราชภัฎสงขลา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 มหาวิทยาลัยนราธิวาสราชนครินทร์  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9.สถาบันฯชุมชน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th-TH" sz="600" b="1" dirty="0" smtClean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th-TH" sz="6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th-TH" sz="600" b="1" dirty="0" smtClean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</a:t>
            </a:r>
            <a:r>
              <a:rPr lang="th-TH" sz="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ราชการไม่สังกัดสำนักนายกรัฐมนตรี กระทรวง หรือทบวง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1.สำนักงานพระพุทธศาสนา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2.ศูนย์อำนวยการบริหารจังหวัดชายแดนภาคใต้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3" name="Rectangle 97"/>
          <p:cNvSpPr>
            <a:spLocks noChangeArrowheads="1"/>
          </p:cNvSpPr>
          <p:nvPr/>
        </p:nvSpPr>
        <p:spPr bwMode="auto">
          <a:xfrm>
            <a:off x="1520071" y="3507467"/>
            <a:ext cx="1669764" cy="2187207"/>
          </a:xfrm>
          <a:prstGeom prst="rect">
            <a:avLst/>
          </a:prstGeom>
          <a:solidFill>
            <a:srgbClr val="FFD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2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กองอำนวยการรักษาความมั่นคงภายในราชอาณาจักร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กระทรวงกลาโหม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กองทัพบก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กองทัพเรือ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กองบัญชาการกองทัพไทย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กระทรวงการท่องเที่ยวและกีฬา</a:t>
            </a: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กรมพลศึกษา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กรมการปกครอง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กระทรวงพัฒนาสังคมและความมั่นคงของมนุษย์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สำนักงานปลัดกระทรวงพัฒนาสังคมและความมั่นคงของมนุษย์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กระทรวงยุติธรรม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สำนักงานปลัดกระทรวงยุติธรรม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5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5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5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5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ส่วนราชการไม่สังกัดสำนักนายกรัฐมนตรี กระทรวง หรือทบวง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สำนักงานตำรวจแห่งชาติ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2.ศูนย์อำนวยการบริหารจังหวัดชายแดนภาคใต้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หน่วยงานศาล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สำนักงานศาลยุติธรรม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หน่วยงานอิสระของรัฐ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1.สำนักงานปลัดกระทรวงการพัฒนาสังคม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2..สำนักงานคณะกรรมการสิทธิมนุษยชนแห่งชาติ</a:t>
            </a:r>
            <a:endParaRPr lang="th-TH" sz="65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4" name="Rectangle 98"/>
          <p:cNvSpPr>
            <a:spLocks noChangeArrowheads="1"/>
          </p:cNvSpPr>
          <p:nvPr/>
        </p:nvSpPr>
        <p:spPr bwMode="auto">
          <a:xfrm>
            <a:off x="4826019" y="2710947"/>
            <a:ext cx="2470255" cy="701868"/>
          </a:xfrm>
          <a:prstGeom prst="rect">
            <a:avLst/>
          </a:prstGeom>
          <a:solidFill>
            <a:srgbClr val="C1F7F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th-TH" sz="900" b="1" dirty="0" smtClean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จำนวน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นักเรียนและเยาวชนในจังหวัดชายแดนภาคใต้ ที่ศึกษาต่อ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ในส  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สถาบัน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ของรัฐ ในทุกระดับชั้นเพิ่มขึ้นร้อยละ 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20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ชุมชน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ที่มีการจัดกิจกรรมร่วมกันแบบสังคมพหุวัฒนธรรมไม่น้อย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กว่า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ร้อย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ละ 50</a:t>
            </a:r>
          </a:p>
          <a:p>
            <a:pPr marL="228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endParaRPr lang="th-TH" sz="900" b="1" dirty="0" smtClean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228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endParaRPr lang="th-TH" sz="9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2" name="Rectangle 98"/>
          <p:cNvSpPr>
            <a:spLocks noChangeArrowheads="1"/>
          </p:cNvSpPr>
          <p:nvPr/>
        </p:nvSpPr>
        <p:spPr bwMode="auto">
          <a:xfrm>
            <a:off x="7350853" y="3502017"/>
            <a:ext cx="1740893" cy="2192658"/>
          </a:xfrm>
          <a:prstGeom prst="rect">
            <a:avLst/>
          </a:prstGeom>
          <a:solidFill>
            <a:srgbClr val="FFD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7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7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กรมประชาสัมพันธ์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7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กองอำนวยการรักษาความมั่นคงภายในราชอาณาจักร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7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กระทรวงการต่างประเทศ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7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สำนักปลัดกระทรวงการต่างประเทศ</a:t>
            </a:r>
          </a:p>
          <a:p>
            <a:pPr eaLnBrk="0" fontAlgn="base" hangingPunct="0">
              <a:spcBef>
                <a:spcPct val="0"/>
              </a:spcBef>
            </a:pPr>
            <a:r>
              <a:rPr lang="th-TH" sz="7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</a:p>
          <a:p>
            <a:pPr eaLnBrk="0" fontAlgn="base" hangingPunct="0">
              <a:spcBef>
                <a:spcPct val="0"/>
              </a:spcBef>
            </a:pPr>
            <a:r>
              <a:rPr lang="th-TH" sz="7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มหาวิทยาลัยสงขลานครินทร์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7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ส่วนราชการไม่สังกัดสำนักนายกรัฐมนตรี กระทรวง หรือทบวง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7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ศูนย์อำนวยการบริหารจังหวัดชายแดนภาคใต้</a:t>
            </a:r>
          </a:p>
          <a:p>
            <a:pPr eaLnBrk="0" fontAlgn="base" hangingPunct="0">
              <a:spcBef>
                <a:spcPct val="0"/>
              </a:spcBef>
            </a:pPr>
            <a:endParaRPr lang="th-TH" sz="7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</a:pPr>
            <a:endParaRPr lang="th-TH" sz="7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</a:pPr>
            <a:endParaRPr lang="th-TH" sz="7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</a:pPr>
            <a:endParaRPr lang="th-TH" sz="7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</a:pPr>
            <a:endParaRPr lang="th-TH" sz="7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</a:pPr>
            <a:endParaRPr lang="th-TH" sz="7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0" fontAlgn="base" hangingPunct="0">
              <a:spcBef>
                <a:spcPct val="0"/>
              </a:spcBef>
            </a:pPr>
            <a:endParaRPr lang="th-TH" sz="7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endParaRPr lang="th-TH" sz="14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endParaRPr lang="th-TH" sz="14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" name="Rectangle 98"/>
          <p:cNvSpPr>
            <a:spLocks noChangeArrowheads="1"/>
          </p:cNvSpPr>
          <p:nvPr/>
        </p:nvSpPr>
        <p:spPr bwMode="auto">
          <a:xfrm>
            <a:off x="3258515" y="1487860"/>
            <a:ext cx="4037758" cy="462323"/>
          </a:xfrm>
          <a:prstGeom prst="rect">
            <a:avLst/>
          </a:prstGeom>
          <a:solidFill>
            <a:srgbClr val="CFF2B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Ins="36000" anchor="ctr" anchorCtr="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3.2 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รายได้ครัวเรือนเฉลี่ยต่อคนและจำนวนปีการศึกษา</a:t>
            </a: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เฉลี่ยใน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พื้นที่ 3 จังหวัดชายแดน</a:t>
            </a: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ภาคใต้เพิ่มขึ้น</a:t>
            </a:r>
            <a:endParaRPr lang="th-TH" sz="11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3" name="Rectangle 98"/>
          <p:cNvSpPr>
            <a:spLocks noChangeArrowheads="1"/>
          </p:cNvSpPr>
          <p:nvPr/>
        </p:nvSpPr>
        <p:spPr bwMode="auto">
          <a:xfrm>
            <a:off x="7361249" y="1476412"/>
            <a:ext cx="1749587" cy="478038"/>
          </a:xfrm>
          <a:prstGeom prst="rect">
            <a:avLst/>
          </a:prstGeom>
          <a:solidFill>
            <a:srgbClr val="CFF2B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Ins="36000" anchor="ctr" anchorCtr="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3.3 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จำนวนกิจกรรมสาธารณประโยชน์ที่ประชาชนทุกศาสนาร่วมดำเนินการเพิ่มขึ้น</a:t>
            </a:r>
          </a:p>
        </p:txBody>
      </p:sp>
      <p:sp>
        <p:nvSpPr>
          <p:cNvPr id="71" name="Rectangle 98"/>
          <p:cNvSpPr>
            <a:spLocks noChangeArrowheads="1"/>
          </p:cNvSpPr>
          <p:nvPr/>
        </p:nvSpPr>
        <p:spPr bwMode="auto">
          <a:xfrm>
            <a:off x="7350854" y="2708444"/>
            <a:ext cx="1723327" cy="715345"/>
          </a:xfrm>
          <a:prstGeom prst="rect">
            <a:avLst/>
          </a:prstGeom>
          <a:solidFill>
            <a:srgbClr val="C1F7F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th-TH" sz="900" b="1" dirty="0" smtClean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1.ประเด็น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ปัญหาเรื่องสถานการณ์ในพื้นที่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    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ชายแดนภาคใต้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2.จำนวน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โครงการ/กิจกรรมที่เพิ่มขึ้น จาก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นอก 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ภาครัฐ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ที่สนับสนุนการแก้ไขปัญหา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จังหวัด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ชายแดน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ภาคใต้</a:t>
            </a: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th-TH" sz="9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5" name="Rectangle 97"/>
          <p:cNvSpPr>
            <a:spLocks noChangeArrowheads="1"/>
          </p:cNvSpPr>
          <p:nvPr/>
        </p:nvSpPr>
        <p:spPr bwMode="auto">
          <a:xfrm>
            <a:off x="4812083" y="2118289"/>
            <a:ext cx="2484191" cy="490167"/>
          </a:xfrm>
          <a:prstGeom prst="rect">
            <a:avLst/>
          </a:prstGeom>
          <a:solidFill>
            <a:srgbClr val="A5E8F5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ประชาชนและชุมชนได้รับบริการการศึกษาที่มีคุณภาพจากภาครัฐ รวมทั้งมีความเข้าใจหลักศาสนาที่ถูกต้องสามารถดำเนินชีวิตร่วมกันได้อย่างปกติ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สุขใน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สังคมที่มีความหลากหลายทางวัฒนธรรม</a:t>
            </a:r>
          </a:p>
        </p:txBody>
      </p:sp>
      <p:sp>
        <p:nvSpPr>
          <p:cNvPr id="78" name="Rectangle 97"/>
          <p:cNvSpPr>
            <a:spLocks noChangeArrowheads="1"/>
          </p:cNvSpPr>
          <p:nvPr/>
        </p:nvSpPr>
        <p:spPr bwMode="auto">
          <a:xfrm>
            <a:off x="7350855" y="2118288"/>
            <a:ext cx="1725789" cy="499621"/>
          </a:xfrm>
          <a:prstGeom prst="rect">
            <a:avLst/>
          </a:prstGeom>
          <a:solidFill>
            <a:srgbClr val="A5E8F5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ภาคส่วนต่าง ๆ มีความเข้าใจและ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สนับสนุน 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ภาครัฐ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แก้ไขความขัดแย้งโดยสันติวิธี </a:t>
            </a:r>
          </a:p>
        </p:txBody>
      </p:sp>
      <p:sp>
        <p:nvSpPr>
          <p:cNvPr id="55" name="Rectangle 97"/>
          <p:cNvSpPr>
            <a:spLocks noChangeArrowheads="1"/>
          </p:cNvSpPr>
          <p:nvPr/>
        </p:nvSpPr>
        <p:spPr bwMode="auto">
          <a:xfrm>
            <a:off x="1502547" y="6257188"/>
            <a:ext cx="7571634" cy="348019"/>
          </a:xfrm>
          <a:prstGeom prst="rect">
            <a:avLst/>
          </a:prstGeom>
          <a:solidFill>
            <a:srgbClr val="FDF9C7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12,510.1103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884368" y="658931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 ตุลาคม 2559</a:t>
            </a:r>
          </a:p>
        </p:txBody>
      </p:sp>
      <p:sp>
        <p:nvSpPr>
          <p:cNvPr id="68" name="AutoShape 86"/>
          <p:cNvSpPr>
            <a:spLocks noChangeArrowheads="1"/>
          </p:cNvSpPr>
          <p:nvPr/>
        </p:nvSpPr>
        <p:spPr bwMode="auto">
          <a:xfrm>
            <a:off x="79991" y="6243464"/>
            <a:ext cx="1180789" cy="361743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งบประมาณรวม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(ล้านบาท)</a:t>
            </a:r>
          </a:p>
        </p:txBody>
      </p:sp>
      <p:sp>
        <p:nvSpPr>
          <p:cNvPr id="79" name="AutoShape 86"/>
          <p:cNvSpPr>
            <a:spLocks noChangeArrowheads="1"/>
          </p:cNvSpPr>
          <p:nvPr/>
        </p:nvSpPr>
        <p:spPr bwMode="auto">
          <a:xfrm>
            <a:off x="74718" y="5780191"/>
            <a:ext cx="1163049" cy="36134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งบประมาณ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(ล้านบาท)</a:t>
            </a:r>
          </a:p>
        </p:txBody>
      </p:sp>
      <p:sp>
        <p:nvSpPr>
          <p:cNvPr id="42" name="Rectangle 97"/>
          <p:cNvSpPr>
            <a:spLocks noChangeArrowheads="1"/>
          </p:cNvSpPr>
          <p:nvPr/>
        </p:nvSpPr>
        <p:spPr bwMode="auto">
          <a:xfrm>
            <a:off x="3258515" y="5780192"/>
            <a:ext cx="1508586" cy="385114"/>
          </a:xfrm>
          <a:prstGeom prst="rect">
            <a:avLst/>
          </a:prstGeom>
          <a:solidFill>
            <a:srgbClr val="FDF9C7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3,258.7738</a:t>
            </a:r>
            <a:endParaRPr lang="th-TH" sz="18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4" name="Rectangle 97"/>
          <p:cNvSpPr>
            <a:spLocks noChangeArrowheads="1"/>
          </p:cNvSpPr>
          <p:nvPr/>
        </p:nvSpPr>
        <p:spPr bwMode="auto">
          <a:xfrm>
            <a:off x="1502547" y="5792812"/>
            <a:ext cx="1687288" cy="372493"/>
          </a:xfrm>
          <a:prstGeom prst="rect">
            <a:avLst/>
          </a:prstGeom>
          <a:solidFill>
            <a:srgbClr val="FDF9C7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6,208.6834</a:t>
            </a:r>
            <a:endParaRPr lang="th-TH" sz="18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6" name="Rectangle 97"/>
          <p:cNvSpPr>
            <a:spLocks noChangeArrowheads="1"/>
          </p:cNvSpPr>
          <p:nvPr/>
        </p:nvSpPr>
        <p:spPr bwMode="auto">
          <a:xfrm>
            <a:off x="4834598" y="5780191"/>
            <a:ext cx="2454810" cy="385113"/>
          </a:xfrm>
          <a:prstGeom prst="rect">
            <a:avLst/>
          </a:prstGeom>
          <a:solidFill>
            <a:srgbClr val="FDF9C7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2,611.6730</a:t>
            </a:r>
            <a:endParaRPr lang="th-TH" sz="18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7" name="Rectangle 98"/>
          <p:cNvSpPr>
            <a:spLocks noChangeArrowheads="1"/>
          </p:cNvSpPr>
          <p:nvPr/>
        </p:nvSpPr>
        <p:spPr bwMode="auto">
          <a:xfrm>
            <a:off x="7350853" y="5772903"/>
            <a:ext cx="1723327" cy="392401"/>
          </a:xfrm>
          <a:prstGeom prst="rect">
            <a:avLst/>
          </a:prstGeom>
          <a:solidFill>
            <a:srgbClr val="FDF9C7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430.9801</a:t>
            </a:r>
            <a:endParaRPr lang="th-TH" sz="18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55968" y="6557989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43844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61465" y="1228461"/>
            <a:ext cx="1333725" cy="477546"/>
          </a:xfrm>
          <a:prstGeom prst="homePlate">
            <a:avLst>
              <a:gd name="adj" fmla="val 19591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</a:t>
            </a:r>
          </a:p>
          <a:p>
            <a:pPr algn="ctr" eaLnBrk="0" fontAlgn="base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</a:t>
            </a:r>
            <a:r>
              <a:rPr lang="th-TH" sz="14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57317" y="826205"/>
            <a:ext cx="1295700" cy="307777"/>
          </a:xfrm>
          <a:prstGeom prst="homePlate">
            <a:avLst>
              <a:gd name="adj" fmla="val 2304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แผนฯ 12</a:t>
            </a:r>
            <a:endParaRPr lang="th-TH" sz="14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38834" y="2335446"/>
            <a:ext cx="1343123" cy="643164"/>
          </a:xfrm>
          <a:prstGeom prst="homePlate">
            <a:avLst>
              <a:gd name="adj" fmla="val 18112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เป้าหมายแผนบูรณาการ</a:t>
            </a:r>
            <a:endParaRPr lang="th-TH" sz="12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71570" y="1842475"/>
            <a:ext cx="7589411" cy="306328"/>
          </a:xfrm>
          <a:prstGeom prst="rect">
            <a:avLst/>
          </a:prstGeom>
          <a:solidFill>
            <a:srgbClr val="CFF2B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Ins="36000" anchor="t" anchorCtr="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4.4 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จำนวนคดีที่เกี่ยวข้องกับยาเสพติดลดลง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47111" y="1827986"/>
            <a:ext cx="1362431" cy="367426"/>
          </a:xfrm>
          <a:prstGeom prst="homePlate">
            <a:avLst>
              <a:gd name="adj" fmla="val 18112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</a:t>
            </a: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</a:t>
            </a:r>
            <a:r>
              <a:rPr lang="th-TH" sz="14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ฯ 12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6778" y="76843"/>
            <a:ext cx="873570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แผนงานบูรณาการ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ป้องกัน ปราบปราม และบำบัดรักษาผู้ติดยาเสพ</a:t>
            </a: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ติด 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(4,899.1798 ล้านบาท</a:t>
            </a: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lang="th-TH" sz="16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2" name="AutoShape 86"/>
          <p:cNvSpPr>
            <a:spLocks noChangeArrowheads="1"/>
          </p:cNvSpPr>
          <p:nvPr/>
        </p:nvSpPr>
        <p:spPr bwMode="auto">
          <a:xfrm>
            <a:off x="14779" y="6278637"/>
            <a:ext cx="1180789" cy="361743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งบประมาณรวม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(ล้านบาท)</a:t>
            </a: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74537" y="1248258"/>
            <a:ext cx="7582606" cy="482990"/>
          </a:xfrm>
          <a:prstGeom prst="rect">
            <a:avLst/>
          </a:prstGeom>
          <a:solidFill>
            <a:srgbClr val="B0F793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300" b="1" ker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defRPr>
            </a:lvl1pPr>
          </a:lstStyle>
          <a:p>
            <a:r>
              <a:rPr lang="th-TH" sz="1400" dirty="0">
                <a:ea typeface="Tahoma" panose="020B0604030504040204" pitchFamily="34" charset="0"/>
              </a:rPr>
              <a:t>เป้าหมายที่ </a:t>
            </a:r>
            <a:r>
              <a:rPr lang="th-TH" sz="1400" dirty="0" smtClean="0">
                <a:ea typeface="Tahoma" panose="020B0604030504040204" pitchFamily="34" charset="0"/>
              </a:rPr>
              <a:t>4. </a:t>
            </a:r>
            <a:r>
              <a:rPr lang="th-TH" sz="1400" dirty="0">
                <a:ea typeface="Tahoma" panose="020B0604030504040204" pitchFamily="34" charset="0"/>
              </a:rPr>
              <a:t>ประเทศไทยมีความสัมพันธ์และความร่วมมือด้านความมั่นคงในกลุ่มประเทศสมาชิกอาเซียน มิตรประเทศ และนานาประเทศในการป้องกันภัยคุกคามในรูปแบบต่างๆ ควบคู่ไปกับการรักษาผลประโยชน์ของชาติ 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75409" y="834550"/>
            <a:ext cx="7581734" cy="261920"/>
          </a:xfrm>
          <a:prstGeom prst="rect">
            <a:avLst/>
          </a:prstGeom>
          <a:solidFill>
            <a:srgbClr val="B0F793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 5  การเสริมสร้างความมั่นคงแห่งชาติเพื่อการพัฒนาประเทศสู่ความมั่งคั่งและยั่งยืน</a:t>
            </a:r>
          </a:p>
        </p:txBody>
      </p:sp>
      <p:cxnSp>
        <p:nvCxnSpPr>
          <p:cNvPr id="41" name="Straight Connector 40"/>
          <p:cNvCxnSpPr/>
          <p:nvPr/>
        </p:nvCxnSpPr>
        <p:spPr>
          <a:xfrm flipV="1">
            <a:off x="-3376" y="2242020"/>
            <a:ext cx="9060519" cy="72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66653" y="2335446"/>
            <a:ext cx="2664543" cy="643164"/>
          </a:xfrm>
          <a:prstGeom prst="rect">
            <a:avLst/>
          </a:prstGeom>
          <a:solidFill>
            <a:srgbClr val="A5E8F5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เสริมสร้างความปรองดองและสมานฉันท์ โดยลดและยุติปัญหาข้อขัดแย้ง สร้างความมั่นคงเพื่อประโยชน์สุขของประชาชน</a:t>
            </a:r>
          </a:p>
        </p:txBody>
      </p:sp>
      <p:sp>
        <p:nvSpPr>
          <p:cNvPr id="77" name="Rectangle 97"/>
          <p:cNvSpPr>
            <a:spLocks noChangeArrowheads="1"/>
          </p:cNvSpPr>
          <p:nvPr/>
        </p:nvSpPr>
        <p:spPr bwMode="auto">
          <a:xfrm>
            <a:off x="4213699" y="2342362"/>
            <a:ext cx="2539147" cy="607026"/>
          </a:xfrm>
          <a:prstGeom prst="rect">
            <a:avLst/>
          </a:prstGeom>
          <a:solidFill>
            <a:srgbClr val="A5E8F5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ผู้ค้ายาเสพติด และเครือข่ายถูกจับกุมและดำเนินการตามกระบวนการยุติธรรม</a:t>
            </a:r>
          </a:p>
        </p:txBody>
      </p:sp>
      <p:sp>
        <p:nvSpPr>
          <p:cNvPr id="79" name="Rectangle 97"/>
          <p:cNvSpPr>
            <a:spLocks noChangeArrowheads="1"/>
          </p:cNvSpPr>
          <p:nvPr/>
        </p:nvSpPr>
        <p:spPr bwMode="auto">
          <a:xfrm>
            <a:off x="6824087" y="2344249"/>
            <a:ext cx="2244156" cy="612026"/>
          </a:xfrm>
          <a:prstGeom prst="rect">
            <a:avLst/>
          </a:prstGeom>
          <a:solidFill>
            <a:srgbClr val="A5E8F5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ผู้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เสพ ผู้ติดยาเสพติดได้รับการบำบัดรักษา ติดตามช่วยเหลือตามกำหนด</a:t>
            </a: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14779" y="3049709"/>
            <a:ext cx="1344053" cy="405325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แผนบูรณาการ</a:t>
            </a:r>
            <a:endParaRPr lang="th-TH" sz="14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0" name="Rectangle 97"/>
          <p:cNvSpPr>
            <a:spLocks noChangeArrowheads="1"/>
          </p:cNvSpPr>
          <p:nvPr/>
        </p:nvSpPr>
        <p:spPr bwMode="auto">
          <a:xfrm>
            <a:off x="1442265" y="6278638"/>
            <a:ext cx="7614878" cy="361648"/>
          </a:xfrm>
          <a:prstGeom prst="rect">
            <a:avLst/>
          </a:prstGeom>
          <a:solidFill>
            <a:srgbClr val="FDF9C7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4,899.1798</a:t>
            </a:r>
            <a:endParaRPr lang="th-TH" sz="16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4" name="AutoShape 31"/>
          <p:cNvSpPr>
            <a:spLocks noChangeArrowheads="1"/>
          </p:cNvSpPr>
          <p:nvPr/>
        </p:nvSpPr>
        <p:spPr bwMode="auto">
          <a:xfrm>
            <a:off x="86257" y="415873"/>
            <a:ext cx="1328079" cy="271869"/>
          </a:xfrm>
          <a:prstGeom prst="homePlate">
            <a:avLst>
              <a:gd name="adj" fmla="val 2304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</a:t>
            </a:r>
            <a:r>
              <a:rPr lang="th-TH" sz="12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ชาติ </a:t>
            </a:r>
            <a:r>
              <a:rPr lang="en-US" sz="12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20 </a:t>
            </a:r>
            <a:r>
              <a:rPr lang="th-TH" sz="12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</a:t>
            </a:r>
          </a:p>
        </p:txBody>
      </p:sp>
      <p:sp>
        <p:nvSpPr>
          <p:cNvPr id="70" name="Title 1"/>
          <p:cNvSpPr txBox="1">
            <a:spLocks/>
          </p:cNvSpPr>
          <p:nvPr/>
        </p:nvSpPr>
        <p:spPr bwMode="auto">
          <a:xfrm>
            <a:off x="1475410" y="401118"/>
            <a:ext cx="7599729" cy="271449"/>
          </a:xfrm>
          <a:prstGeom prst="rect">
            <a:avLst/>
          </a:prstGeom>
          <a:solidFill>
            <a:srgbClr val="B0F793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ด้านความมั่นคง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47696" y="768754"/>
            <a:ext cx="9049805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AutoShape 86"/>
          <p:cNvSpPr>
            <a:spLocks noChangeArrowheads="1"/>
          </p:cNvSpPr>
          <p:nvPr/>
        </p:nvSpPr>
        <p:spPr bwMode="auto">
          <a:xfrm>
            <a:off x="15144" y="3524973"/>
            <a:ext cx="1380046" cy="2239524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หน่วยงานที่รับผิดชอบ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</a:t>
            </a:r>
            <a:r>
              <a:rPr lang="th-TH" sz="1200" b="1" dirty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เจ้าภาพ  </a:t>
            </a:r>
            <a:endParaRPr lang="th-TH" sz="1200" b="1" dirty="0" smtClean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กระทรวงยุติธรรม</a:t>
            </a:r>
            <a:endParaRPr lang="th-TH" sz="1200" b="1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สำนักงานคณะกรรมการป้องกันและปราบปราม</a:t>
            </a:r>
            <a:br>
              <a:rPr lang="th-TH" sz="1200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1200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ยาเสพติด</a:t>
            </a:r>
            <a:endParaRPr lang="th-TH" sz="1200" dirty="0">
              <a:solidFill>
                <a:schemeClr val="accent3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6" name="Rectangle 97"/>
          <p:cNvSpPr>
            <a:spLocks noChangeArrowheads="1"/>
          </p:cNvSpPr>
          <p:nvPr/>
        </p:nvSpPr>
        <p:spPr bwMode="auto">
          <a:xfrm>
            <a:off x="4211516" y="3530489"/>
            <a:ext cx="2531212" cy="2223329"/>
          </a:xfrm>
          <a:prstGeom prst="rect">
            <a:avLst/>
          </a:prstGeom>
          <a:solidFill>
            <a:srgbClr val="FFD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2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กระทรวงกลาโหม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สำนักงานปลัดกระทรวงกลาโหม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กองบัญชาการกองทัพไทย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กองทัพบก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กองทัพเรือ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กองทัพอากาศ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กระทรวงยุติธรรม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คณะกรรมการป้องกันและปราบปรามยาเสพติด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คณะกรรมการอาหารและ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8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th-TH" sz="8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th-TH" sz="8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ส่วนราชการไม่สังกัดสำนักนายกรัฐมนตรี กระทรวง หรือทบวง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สำนักงานตำรวจแห่งชาติ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สำนักงานป้องกันและ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ปราบปราม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ฟอกเงิน</a:t>
            </a:r>
          </a:p>
        </p:txBody>
      </p:sp>
      <p:sp>
        <p:nvSpPr>
          <p:cNvPr id="109" name="AutoShape 86"/>
          <p:cNvSpPr>
            <a:spLocks noChangeArrowheads="1"/>
          </p:cNvSpPr>
          <p:nvPr/>
        </p:nvSpPr>
        <p:spPr bwMode="auto">
          <a:xfrm>
            <a:off x="23108" y="5874491"/>
            <a:ext cx="1163049" cy="338357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งบประมาณ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accent3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(ล้านบาท)</a:t>
            </a:r>
          </a:p>
        </p:txBody>
      </p:sp>
      <p:sp>
        <p:nvSpPr>
          <p:cNvPr id="62" name="Rectangle 98"/>
          <p:cNvSpPr>
            <a:spLocks noChangeArrowheads="1"/>
          </p:cNvSpPr>
          <p:nvPr/>
        </p:nvSpPr>
        <p:spPr bwMode="auto">
          <a:xfrm>
            <a:off x="6835420" y="3520549"/>
            <a:ext cx="2221723" cy="2240340"/>
          </a:xfrm>
          <a:prstGeom prst="rect">
            <a:avLst/>
          </a:prstGeom>
          <a:solidFill>
            <a:srgbClr val="FFD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2" anchor="ctr"/>
          <a:lstStyle/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กระทรวงกลาโหม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สำนักงานปลัดกระทรวงกลาโหม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กองทัพบก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กองทัพเรือ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กองทัพอากาศ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กระทรวงยุติธรรม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กรมคุมประพฤติ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กรมพินิจและคุ้มครอง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เด็ก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เยาวชน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กรมราชทัณฑ์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สำนักงานคณะกรรมการป้องกันและปราบปรามยาเสพ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8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8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สำนักงานปลัดกระทรวงสาธารณสุข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กรมการแพทย์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กรมวิทยาศาสตร์การแพทย์</a:t>
            </a:r>
          </a:p>
          <a:p>
            <a:pPr algn="thai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กรมสุขภาพจิต</a:t>
            </a:r>
          </a:p>
        </p:txBody>
      </p:sp>
      <p:sp>
        <p:nvSpPr>
          <p:cNvPr id="37" name="Rectangle 98"/>
          <p:cNvSpPr>
            <a:spLocks noChangeArrowheads="1"/>
          </p:cNvSpPr>
          <p:nvPr/>
        </p:nvSpPr>
        <p:spPr bwMode="auto">
          <a:xfrm>
            <a:off x="6828642" y="3043220"/>
            <a:ext cx="2228501" cy="405325"/>
          </a:xfrm>
          <a:prstGeom prst="rect">
            <a:avLst/>
          </a:prstGeom>
          <a:solidFill>
            <a:srgbClr val="C1F7F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000" rIns="7200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การกลับไปเสพซ้ำ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ของ</a:t>
            </a:r>
            <a:b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ผู้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เสพ/ผู้ติดยาเสพติด ไม่เกินร้อยละ 25</a:t>
            </a:r>
          </a:p>
        </p:txBody>
      </p:sp>
      <p:sp>
        <p:nvSpPr>
          <p:cNvPr id="38" name="Rectangle 97"/>
          <p:cNvSpPr>
            <a:spLocks noChangeArrowheads="1"/>
          </p:cNvSpPr>
          <p:nvPr/>
        </p:nvSpPr>
        <p:spPr bwMode="auto">
          <a:xfrm>
            <a:off x="1444747" y="3044824"/>
            <a:ext cx="2674077" cy="400656"/>
          </a:xfrm>
          <a:prstGeom prst="rect">
            <a:avLst/>
          </a:prstGeom>
          <a:solidFill>
            <a:srgbClr val="C1F7F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t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จำนวนผู้เสพรายใหม่ ไม่เกินร้อยละ 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ของผู้เข้ารับการบำบัดรักษาทั้ง 3 ระบบ</a:t>
            </a:r>
            <a:endParaRPr lang="th-TH" sz="1200" b="1" dirty="0" smtClean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9" name="Rectangle 97"/>
          <p:cNvSpPr>
            <a:spLocks noChangeArrowheads="1"/>
          </p:cNvSpPr>
          <p:nvPr/>
        </p:nvSpPr>
        <p:spPr bwMode="auto">
          <a:xfrm>
            <a:off x="4201123" y="3050358"/>
            <a:ext cx="2541605" cy="418740"/>
          </a:xfrm>
          <a:prstGeom prst="rect">
            <a:avLst/>
          </a:prstGeom>
          <a:solidFill>
            <a:srgbClr val="C1F7F4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18000" anchor="t"/>
          <a:lstStyle/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สัดส่วนผู้กระทำผิดคดียาเสพ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ติด</a:t>
            </a:r>
          </a:p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สำคัญ ไม่เกิน 120 คน ต่อประชากร 100,000 คน </a:t>
            </a:r>
            <a:endParaRPr lang="en-US" sz="1200" b="1" dirty="0">
              <a:solidFill>
                <a:srgbClr val="FF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2" name="Rectangle 97"/>
          <p:cNvSpPr>
            <a:spLocks noChangeArrowheads="1"/>
          </p:cNvSpPr>
          <p:nvPr/>
        </p:nvSpPr>
        <p:spPr bwMode="auto">
          <a:xfrm>
            <a:off x="1450429" y="3506872"/>
            <a:ext cx="2668395" cy="2241218"/>
          </a:xfrm>
          <a:prstGeom prst="rect">
            <a:avLst/>
          </a:prstGeom>
          <a:solidFill>
            <a:srgbClr val="FFD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2" anchor="ctr"/>
          <a:lstStyle/>
          <a:p>
            <a:r>
              <a:rPr lang="th-TH" sz="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กอง</a:t>
            </a:r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อำนวยการรักษาความมั่นคงภายในราชอาณาจักร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กระทรวงกลาโหม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สำนักงานปลัดกระทรวงกลาโหม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กองบัญชาการกองทัพไทย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กองทัพบก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กองทัพเรือ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กองทัพอากาศ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กระทรวงพัฒนาสังคมและความมั่นคงของมนุษย์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กิจการเด็กและ</a:t>
            </a:r>
            <a:r>
              <a:rPr lang="th-TH" sz="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เยาวชน</a:t>
            </a:r>
          </a:p>
          <a:p>
            <a:r>
              <a:rPr lang="th-TH" sz="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สำนักงานปลัดกระทรวงมหาดไทย</a:t>
            </a: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กรมการปกครอง</a:t>
            </a:r>
          </a:p>
          <a:p>
            <a:r>
              <a:rPr lang="th-TH" sz="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ยุติธรรม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กรมพินิจและคุ้มครองเด็กและเยาวชน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กรมราชทัณฑ์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สำนักงานคณะกรรมการป้องกันและปราบปรามยาเสพติด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กระทรวงแรงงาน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สำนักงานปลัดกระทรวงแรงงาน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กรมสวัสดิการและคุ้มครองแรงงาน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สำนักงานปลัดกระทรวงศึกษาธิการ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สำนักงานคณะกรรมการการศึกษาขั้นพื้นฐาน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สำนักงานคณะกรรมการการอาชีวศึกษา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สำนักงานคณะกรรมการการอุดมศึกษา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สุขภาพจิต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ส่วนราชการไม่สังกัดสำนักนายกรัฐมนตรี </a:t>
            </a:r>
            <a:r>
              <a:rPr lang="th-TH" sz="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กระทรวงหรือทบวง</a:t>
            </a:r>
            <a:r>
              <a:rPr lang="en-US" sz="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</a:t>
            </a:r>
            <a:r>
              <a:rPr lang="th-TH" sz="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ตำรวจแห่งชาติ</a:t>
            </a:r>
            <a:endParaRPr lang="en-US" sz="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19121" y="6591560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 ตุลาคม 2559</a:t>
            </a:r>
          </a:p>
        </p:txBody>
      </p:sp>
      <p:sp>
        <p:nvSpPr>
          <p:cNvPr id="31" name="Rectangle 97"/>
          <p:cNvSpPr>
            <a:spLocks noChangeArrowheads="1"/>
          </p:cNvSpPr>
          <p:nvPr/>
        </p:nvSpPr>
        <p:spPr bwMode="auto">
          <a:xfrm>
            <a:off x="4211516" y="5846166"/>
            <a:ext cx="2531212" cy="366707"/>
          </a:xfrm>
          <a:prstGeom prst="rect">
            <a:avLst/>
          </a:prstGeom>
          <a:solidFill>
            <a:srgbClr val="FDF9C7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lang="en-US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523.8799</a:t>
            </a:r>
            <a:endParaRPr lang="th-TH" sz="16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5" name="Rectangle 97"/>
          <p:cNvSpPr>
            <a:spLocks noChangeArrowheads="1"/>
          </p:cNvSpPr>
          <p:nvPr/>
        </p:nvSpPr>
        <p:spPr bwMode="auto">
          <a:xfrm>
            <a:off x="6835420" y="5836971"/>
            <a:ext cx="2221723" cy="375340"/>
          </a:xfrm>
          <a:prstGeom prst="rect">
            <a:avLst/>
          </a:prstGeom>
          <a:solidFill>
            <a:srgbClr val="FDF9C7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lang="en-US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825.9347 </a:t>
            </a:r>
            <a:endParaRPr lang="th-TH" sz="16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1444747" y="5859239"/>
            <a:ext cx="2674077" cy="353635"/>
          </a:xfrm>
          <a:prstGeom prst="rect">
            <a:avLst/>
          </a:prstGeom>
          <a:solidFill>
            <a:srgbClr val="FDF9C7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lang="en-US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549.3652</a:t>
            </a:r>
            <a:endParaRPr lang="th-TH" sz="16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73930" y="6585146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026757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5700</TotalTime>
  <Words>1534</Words>
  <Application>Microsoft Office PowerPoint</Application>
  <PresentationFormat>On-screen Show (4:3)</PresentationFormat>
  <Paragraphs>344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Angsana New</vt:lpstr>
      <vt:lpstr>Arial</vt:lpstr>
      <vt:lpstr>Calibri</vt:lpstr>
      <vt:lpstr>Cordia New</vt:lpstr>
      <vt:lpstr>Tahoma</vt:lpstr>
      <vt:lpstr>TH SarabunPSK</vt:lpstr>
      <vt:lpstr>การออกแบบเริ่มต้น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ฐิติมน เทพนู</cp:lastModifiedBy>
  <cp:revision>822</cp:revision>
  <cp:lastPrinted>2016-10-17T09:27:04Z</cp:lastPrinted>
  <dcterms:created xsi:type="dcterms:W3CDTF">2016-09-14T02:46:58Z</dcterms:created>
  <dcterms:modified xsi:type="dcterms:W3CDTF">2016-10-17T09:32:53Z</dcterms:modified>
</cp:coreProperties>
</file>