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03" r:id="rId2"/>
  </p:sldIdLst>
  <p:sldSz cx="9144000" cy="6858000" type="screen4x3"/>
  <p:notesSz cx="6791325" cy="99218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>
        <p:scale>
          <a:sx n="130" d="100"/>
          <a:sy n="130" d="100"/>
        </p:scale>
        <p:origin x="-252" y="-25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3"/>
            <a:ext cx="2942907" cy="496094"/>
          </a:xfrm>
          <a:prstGeom prst="rect">
            <a:avLst/>
          </a:prstGeom>
        </p:spPr>
        <p:txBody>
          <a:bodyPr vert="horz" lIns="91405" tIns="45703" rIns="91405" bIns="45703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6851" y="3"/>
            <a:ext cx="2942907" cy="496094"/>
          </a:xfrm>
          <a:prstGeom prst="rect">
            <a:avLst/>
          </a:prstGeom>
        </p:spPr>
        <p:txBody>
          <a:bodyPr vert="horz" lIns="91405" tIns="45703" rIns="91405" bIns="45703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17/10/59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5" tIns="45703" rIns="91405" bIns="45703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3" y="4712893"/>
            <a:ext cx="5433060" cy="4464844"/>
          </a:xfrm>
          <a:prstGeom prst="rect">
            <a:avLst/>
          </a:prstGeom>
        </p:spPr>
        <p:txBody>
          <a:bodyPr vert="horz" lIns="91405" tIns="45703" rIns="91405" bIns="4570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9424064"/>
            <a:ext cx="2942907" cy="496094"/>
          </a:xfrm>
          <a:prstGeom prst="rect">
            <a:avLst/>
          </a:prstGeom>
        </p:spPr>
        <p:txBody>
          <a:bodyPr vert="horz" lIns="91405" tIns="45703" rIns="91405" bIns="45703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6851" y="9424064"/>
            <a:ext cx="2942907" cy="496094"/>
          </a:xfrm>
          <a:prstGeom prst="rect">
            <a:avLst/>
          </a:prstGeom>
        </p:spPr>
        <p:txBody>
          <a:bodyPr vert="horz" lIns="91405" tIns="45703" rIns="91405" bIns="45703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8205" indent="-28777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1084" indent="-230217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1518" indent="-230217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1952" indent="-230217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2385" indent="-230217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2819" indent="-230217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3253" indent="-230217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13687" indent="-230217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1588" y="669925"/>
            <a:ext cx="4648200" cy="3487738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8644" y="4452390"/>
            <a:ext cx="5265257" cy="415249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091199"/>
            <a:ext cx="1489231" cy="390994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0" y="693132"/>
            <a:ext cx="1479590" cy="307777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-9641" y="2202723"/>
            <a:ext cx="1460500" cy="342639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89231" y="1591401"/>
            <a:ext cx="3658508" cy="448223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r>
              <a:rPr lang="en-US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การถือครองสินทรัพย์ทางการเงินของกลุ่มประชากรร้อยละ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40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ที่มีรายได้ต่ำสุดเพิ่มขึ้น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-9641" y="1576559"/>
            <a:ext cx="1489231" cy="463065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แผนงาน</a:t>
            </a:r>
            <a:r>
              <a:rPr lang="th-TH" sz="1600" b="1" dirty="0" err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การพัฒนาเศรษฐกิจฐานรากและชุมชนเข้มแข็ง (</a:t>
            </a: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4,889</a:t>
            </a:r>
            <a:r>
              <a:rPr lang="en-US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7511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ล้านบาท)</a:t>
            </a:r>
            <a:endParaRPr lang="th-TH" altLang="en-US" sz="1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9556" y="1101799"/>
            <a:ext cx="7654442" cy="356568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เป้าหมายที่ </a:t>
            </a:r>
            <a:r>
              <a:rPr lang="en-US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ลดปัญหาความเหลื่อมล้ำด้านรายได้ของกลุ่มคนที่มีฐานะทางเศรษฐกิจสังคมที่แตกต่างกัน และแก้ไขปัญหาความยากจน</a:t>
            </a:r>
            <a:endParaRPr lang="en-US" sz="1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79590" y="687249"/>
            <a:ext cx="7654443" cy="363542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/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ยุทธศาสตร์ที่ </a:t>
            </a:r>
            <a:r>
              <a:rPr lang="en-US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การสร้างความเป็นธรรมลดความเลื่อมล้ำในสังคม</a:t>
            </a:r>
            <a:endParaRPr lang="en-US" sz="1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-9641" y="2132856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9590" y="2203010"/>
            <a:ext cx="7673568" cy="338601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 เศรษฐกิจ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ชุมชนเข้มแข็ง ประชาชนมีความสุขและมีรายได้เพิ่มขึ้น</a:t>
            </a:r>
            <a:endParaRPr lang="en-US" sz="1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2628758"/>
            <a:ext cx="1444894" cy="602380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2" y="2629040"/>
            <a:ext cx="7673566" cy="602098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lvl="1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1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ประชาชน</a:t>
            </a:r>
            <a:r>
              <a:rPr lang="th-TH" sz="11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ในหมู่บ้านเป้าหมายมีรายได้เพิ่มขึ้นร้อยละ </a:t>
            </a:r>
            <a:r>
              <a:rPr lang="en-US" sz="11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(</a:t>
            </a:r>
            <a:r>
              <a:rPr lang="th-TH" sz="11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หมู่บ้านเป้าหมายตามแผน</a:t>
            </a:r>
            <a:r>
              <a:rPr lang="th-TH" sz="11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การพัฒนาเศรษฐกิจฐานรากและชุมชนเข้มแข็ง 23</a:t>
            </a:r>
            <a:r>
              <a:rPr lang="en-US" sz="11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,589</a:t>
            </a:r>
            <a:r>
              <a:rPr lang="th-TH" sz="11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หมู่บ้าน</a:t>
            </a:r>
            <a:r>
              <a:rPr lang="en-US" sz="11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11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1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ร้อย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ละของกลุ่มเป้าหมายที่เข้าถึงแหล่งทุนเพื่อประกอบอาชีพหรือแก้ปัญหา</a:t>
            </a: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หนี้สิน </a:t>
            </a:r>
            <a:r>
              <a:rPr lang="en-US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ร้อยละ 100 </a:t>
            </a:r>
            <a:r>
              <a:rPr lang="en-US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: 2,131,363 </a:t>
            </a: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ราย/แห่ง/องค์กร</a:t>
            </a:r>
            <a:r>
              <a:rPr lang="en-US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</a:t>
            </a:r>
            <a:endParaRPr lang="th-TH" sz="1100" b="1" dirty="0" smtClean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lvl="1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3. </a:t>
            </a: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รายได้</a:t>
            </a:r>
            <a:r>
              <a:rPr lang="th-TH" sz="11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จากการจำหน่ายผลิตภัณฑ์ชุมชนเพิ่มขึ้นเฉลี่ยร้อยละ 10 ของปีที่ผ่าน</a:t>
            </a:r>
            <a:r>
              <a:rPr lang="th-TH" sz="11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มา</a:t>
            </a:r>
            <a:endParaRPr lang="en-US" sz="1100" b="1" dirty="0">
              <a:solidFill>
                <a:srgbClr val="FF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-6914" y="3305965"/>
            <a:ext cx="1422440" cy="2458167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กระทรวงมหาดไทย  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กรมการ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พัฒนาชุมชน</a:t>
            </a:r>
          </a:p>
          <a:p>
            <a:pPr algn="ctr">
              <a:lnSpc>
                <a:spcPct val="80000"/>
              </a:lnSpc>
              <a:defRPr/>
            </a:pPr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60500" y="3305965"/>
            <a:ext cx="7683500" cy="2561565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numCol="2"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th-TH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สังคมและความมั่นคงของมนุษย์</a:t>
            </a:r>
            <a:endParaRPr lang="en-US" sz="1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พัฒนาองค์กรชุมชน(องค์การมหาชน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12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มหาดไทย</a:t>
            </a:r>
            <a:endParaRPr lang="th-TH" sz="1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กรมการพัฒนาชุมชน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ยาศาสตร์และเทคโนโลยี</a:t>
            </a:r>
            <a:endParaRPr lang="en-US" sz="1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สำนักงานพัฒนา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วิทยาศาสตร์และเทคโนโลยี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แห่งชาติ</a:t>
            </a:r>
            <a:r>
              <a:rPr lang="en-US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12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en-US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วิทยาศาสตร์และ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เทคโนโลยี</a:t>
            </a:r>
            <a:r>
              <a:rPr lang="en-US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วิทยาศาสตร์บริการ</a:t>
            </a:r>
            <a:endParaRPr lang="th-TH" sz="12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ศึกษาธิการ</a:t>
            </a:r>
            <a:endParaRPr lang="en-US" sz="1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สำนักงานคณะกรรมการการอุดมศึกษา</a:t>
            </a:r>
            <a:r>
              <a:rPr lang="en-US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มหาวิทยาลัยแม่</a:t>
            </a:r>
            <a:r>
              <a:rPr lang="th-TH" sz="12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โจ้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มหาวิทยาลัยสุโขทัยธรรมาธิราช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4.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มหาวิทยาลัยราช</a:t>
            </a:r>
            <a:r>
              <a:rPr lang="th-TH" sz="12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ภัฎ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ศรีษะเกษ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มหาวิทยาลัยราช</a:t>
            </a:r>
            <a:r>
              <a:rPr lang="th-TH" sz="12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ภัฎ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อุดรธานี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6.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มหาวิทยาลัยวลัยลักษณ์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7.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มหาวิทยาลัยราช</a:t>
            </a:r>
            <a:r>
              <a:rPr lang="th-TH" sz="12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ภัฎ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เทพสตรี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มหาวิทยาลัยราช</a:t>
            </a:r>
            <a:r>
              <a:rPr lang="th-TH" sz="12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ภัฎ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พิบูลสงคราม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9.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มหาวิทยาลัยบูรพา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10.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มหาวิทยาลัยทักษิณ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11.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มหาวิทยาลัยธรรมศาสตร์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th-TH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th-TH" sz="12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และสหกรณ์</a:t>
            </a:r>
            <a:endParaRPr lang="en-US" sz="1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การเกษตร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กรมประมง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3.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ปศุ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สัตว์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4.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สหกรณ์</a:t>
            </a:r>
          </a:p>
          <a:p>
            <a:pPr>
              <a:lnSpc>
                <a:spcPct val="90000"/>
              </a:lnSpc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กระทรวงพาณิชย์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ct val="90000"/>
              </a:lnSpc>
            </a:pP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กรมการ</a:t>
            </a:r>
            <a:r>
              <a:rPr lang="th-TH" sz="1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ค้า</a:t>
            </a:r>
            <a:r>
              <a:rPr lang="th-TH" sz="1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</a:t>
            </a:r>
            <a:r>
              <a:rPr lang="en-US" sz="120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20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พัฒนาธุรกิจ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การค้า</a:t>
            </a:r>
            <a:endParaRPr lang="th-TH" sz="1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อุตสาหกรรม</a:t>
            </a:r>
            <a:endParaRPr lang="en-US" sz="1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อุตสาหกรรม</a:t>
            </a:r>
            <a:endParaRPr lang="th-TH" sz="12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</a:t>
            </a:r>
            <a:endParaRPr lang="en-US" sz="1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ธนาคารเพื่อการเกษตรและสหกรณ์การเกษตร</a:t>
            </a:r>
            <a:r>
              <a:rPr lang="en-US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ธนาคารออมสิน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สถาบันวิจัย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วิทยาศาสตร์และเทคโนโลยีแห่งประเทศ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ไทย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</a:t>
            </a: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และเงินทุนหมุนเวียน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สหกรณ์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2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กองทุนและเงินทุนหมุนเวียน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หมู่บ้านและชุมชน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แห่งชาติ</a:t>
            </a:r>
            <a:r>
              <a:rPr lang="en-US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2. 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</a:t>
            </a:r>
            <a:r>
              <a:rPr lang="th-TH" sz="12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หมุนเวียนเพื่อการกู้ยืมแก่เกษตรกรและผู้</a:t>
            </a:r>
            <a:r>
              <a:rPr lang="th-TH" sz="12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ยากจน</a:t>
            </a:r>
          </a:p>
        </p:txBody>
      </p:sp>
      <p:sp>
        <p:nvSpPr>
          <p:cNvPr id="49" name="Rectangle 97"/>
          <p:cNvSpPr>
            <a:spLocks noChangeArrowheads="1"/>
          </p:cNvSpPr>
          <p:nvPr/>
        </p:nvSpPr>
        <p:spPr bwMode="auto">
          <a:xfrm>
            <a:off x="5220072" y="1591401"/>
            <a:ext cx="3923926" cy="448223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r>
              <a:rPr lang="en-US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1.5 </a:t>
            </a:r>
            <a:r>
              <a:rPr lang="th-TH" sz="1200" b="1" dirty="0">
                <a:latin typeface="TH SarabunPSK" pitchFamily="34" charset="-34"/>
                <a:cs typeface="TH SarabunPSK" pitchFamily="34" charset="-34"/>
              </a:rPr>
              <a:t>สัดส่วนหนี้สินต่อรายได้ทั้งหมดของครัวเรือนของกลุ่มครัวเรือนที่ยากจน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</a:rPr>
              <a:t>ที่สุดลดลง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07777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4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4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</a:t>
            </a:r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ด้านการสร้างความสามารถในการแข่งขัน</a:t>
            </a:r>
            <a:endParaRPr lang="th-TH" sz="14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24328" y="6543123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9159" y="630832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51808" y="5942356"/>
            <a:ext cx="7673566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lvl="1"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4,889.7511</a:t>
            </a:r>
            <a:endParaRPr lang="th-TH" sz="11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-6914" y="5942356"/>
            <a:ext cx="1436129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280153"/>
            <a:ext cx="1419641" cy="262970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Rectangle 97"/>
          <p:cNvSpPr>
            <a:spLocks noChangeArrowheads="1"/>
          </p:cNvSpPr>
          <p:nvPr/>
        </p:nvSpPr>
        <p:spPr bwMode="auto">
          <a:xfrm>
            <a:off x="1451808" y="6280153"/>
            <a:ext cx="7673566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lvl="1"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4,889.7511</a:t>
            </a:r>
            <a:endParaRPr lang="th-TH" sz="1100" b="1" dirty="0">
              <a:solidFill>
                <a:schemeClr val="tx1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20472" y="6528550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14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4724</TotalTime>
  <Words>435</Words>
  <Application>Microsoft Office PowerPoint</Application>
  <PresentationFormat>On-screen Show (4:3)</PresentationFormat>
  <Paragraphs>60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Angsana New</vt:lpstr>
      <vt:lpstr>Arial</vt:lpstr>
      <vt:lpstr>Calibri</vt:lpstr>
      <vt:lpstr>Cordia New</vt:lpstr>
      <vt:lpstr>Tahoma</vt:lpstr>
      <vt:lpstr>TH SarabunPSK</vt:lpstr>
      <vt:lpstr>การออกแบบเริ่มต้น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ฐิติมน เทพนู</cp:lastModifiedBy>
  <cp:revision>713</cp:revision>
  <cp:lastPrinted>2016-10-17T04:28:45Z</cp:lastPrinted>
  <dcterms:created xsi:type="dcterms:W3CDTF">2016-09-14T02:46:58Z</dcterms:created>
  <dcterms:modified xsi:type="dcterms:W3CDTF">2016-10-17T04:30:42Z</dcterms:modified>
</cp:coreProperties>
</file>