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303" r:id="rId2"/>
    <p:sldId id="304" r:id="rId3"/>
    <p:sldId id="306" r:id="rId4"/>
  </p:sldIdLst>
  <p:sldSz cx="9144000" cy="6858000" type="screen4x3"/>
  <p:notesSz cx="6797675" cy="98742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>
        <p:scale>
          <a:sx n="120" d="100"/>
          <a:sy n="120" d="100"/>
        </p:scale>
        <p:origin x="18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50" y="3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17/10/59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8688" y="739775"/>
            <a:ext cx="494030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67" tIns="45585" rIns="91167" bIns="4558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2"/>
            <a:ext cx="5438140" cy="4443412"/>
          </a:xfrm>
          <a:prstGeom prst="rect">
            <a:avLst/>
          </a:prstGeom>
        </p:spPr>
        <p:txBody>
          <a:bodyPr vert="horz" lIns="91167" tIns="45585" rIns="91167" bIns="4558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7" y="9378828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50" y="9378828"/>
            <a:ext cx="2945659" cy="493713"/>
          </a:xfrm>
          <a:prstGeom prst="rect">
            <a:avLst/>
          </a:prstGeom>
        </p:spPr>
        <p:txBody>
          <a:bodyPr vert="horz" lIns="91167" tIns="45585" rIns="91167" bIns="45585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6257" indent="-28702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8086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7323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66557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25790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85026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44260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03496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4288" y="665163"/>
            <a:ext cx="4633912" cy="347503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0" y="4431019"/>
            <a:ext cx="5270180" cy="41325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6257" indent="-28702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8086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7323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66557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25790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85026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44260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03496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2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4288" y="665163"/>
            <a:ext cx="4633912" cy="347503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0" y="4431019"/>
            <a:ext cx="5270180" cy="41325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56690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6257" indent="-28702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8086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7323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66557" indent="-229616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25790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85026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44260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03496" indent="-229616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3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4288" y="665163"/>
            <a:ext cx="4633912" cy="347503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0" y="4431019"/>
            <a:ext cx="5270180" cy="41325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64863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042302"/>
            <a:ext cx="1489231" cy="853174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63079"/>
            <a:ext cx="1479590" cy="369332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-7374" y="3163600"/>
            <a:ext cx="1460500" cy="747782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557" y="1932054"/>
            <a:ext cx="2563330" cy="1160694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algn="thaiDi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1.1 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สัดส่วนการใช้พลังงานขั้นสุดท้ายต่อผลิตภัณฑ์มวลรวมภายในประเทศลดลงจาก 8.22 เป็น 7.70 พันตันเทียบเท่าน้ำมันดิบ/พันล้านบาท ในปี 2564</a:t>
            </a:r>
          </a:p>
          <a:p>
            <a:pPr algn="thaiDi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1.2 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สัดส่วน</a:t>
            </a:r>
            <a:r>
              <a:rPr lang="th-TH" sz="11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ต้นทุนโล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จิสติ</a:t>
            </a:r>
            <a:r>
              <a:rPr lang="th-TH" sz="11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กส์ลด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ลงจากร้อยละ 14 เป็นร้อยละ 12 ของผลิตภัณฑ์มวลรวมในประเทศ โดยในส่วนของต้นทุนค่าขนส่งสินค้าต่ำกว่าร้อยละ 7 ของผลิตภัณฑ์มวลรวมในประเทศ ในปี 2564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941945"/>
            <a:ext cx="1489231" cy="1154326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</a:t>
            </a:r>
            <a:r>
              <a:rPr lang="th-TH" sz="18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การพัฒนาโครงสร้างพื้นฐานและ</a:t>
            </a:r>
            <a:r>
              <a:rPr lang="th-TH" sz="18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ระบบโล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18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lang="en-US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98,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840.6843 ล้านบาท)</a:t>
            </a:r>
          </a:p>
        </p:txBody>
      </p:sp>
      <p:sp>
        <p:nvSpPr>
          <p:cNvPr id="29" name="ชื่อเรื่อง 67"/>
          <p:cNvSpPr txBox="1">
            <a:spLocks/>
          </p:cNvSpPr>
          <p:nvPr/>
        </p:nvSpPr>
        <p:spPr bwMode="auto">
          <a:xfrm>
            <a:off x="4095278" y="986694"/>
            <a:ext cx="2492945" cy="933208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pPr algn="thaiDist"/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2 การพัฒนาโครงสร้างพื้นฐานด้านระบบขนส่งเพื่อเพิ่มปริมาณการขนส่งสินค้าทางรางและทางน้ำ  และเพิ่มปริมาณการเดินทางด้วยระบบขนส่งสาธารณะในเขตเมือง รวมทั้งขยายขีดความสามารถในการรองรับปริมาณผู้โดยสารของท่าอากาศยานในกรุงเทพฯและท่าอากาศยานในภูมิภาคให้เพียงพอกับความต้องการ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3297" y="656229"/>
            <a:ext cx="7640702" cy="330465"/>
          </a:xfrm>
          <a:solidFill>
            <a:srgbClr val="B0F793"/>
          </a:solidFill>
          <a:ln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  <a:extLst/>
        </p:spPr>
        <p:txBody>
          <a:bodyPr/>
          <a:lstStyle/>
          <a:p>
            <a:pPr algn="l"/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7 การพัฒนาโครงสร้างพื้นฐานและ</a:t>
            </a:r>
            <a:r>
              <a:rPr lang="th-TH" sz="16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ระบบโล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16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endParaRPr lang="th-TH" sz="16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993856"/>
            <a:ext cx="2563331" cy="897878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t" anchorCtr="0"/>
          <a:lstStyle/>
          <a:p>
            <a:pPr algn="thaiDist"/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1 การพัฒนาโครงสร้างพื้นฐานและ</a:t>
            </a:r>
            <a:r>
              <a:rPr lang="th-TH" sz="10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ระบบโล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10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ในภาพรวม มีเป้าหมายเพื่อลดความเข้มการใช้พลังงาน (</a:t>
            </a:r>
            <a:r>
              <a:rPr lang="en-US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Energy Intensity: EI) 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และลด</a:t>
            </a:r>
            <a:r>
              <a:rPr lang="th-TH" sz="10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ต้นทุนโล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10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ของประเทศ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-7374" y="3140968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63058" y="3167638"/>
            <a:ext cx="2588114" cy="75507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เพิ่มการขนส่งทางน้ำและทางราง (</a:t>
            </a:r>
            <a:r>
              <a:rPr lang="en-US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Modal Shift) /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บริหารการจัดส่งหลากหลายรูปแบบ (</a:t>
            </a:r>
            <a:r>
              <a:rPr lang="en-US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Multimodal) /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เพิ่มความคล่องตัวในการขนส่งสินค้า ประหยัดเวลาผู้โดยสาร (</a:t>
            </a:r>
            <a:r>
              <a:rPr lang="en-US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Mobility) 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7" name="Rectangle 97"/>
          <p:cNvSpPr>
            <a:spLocks noChangeArrowheads="1"/>
          </p:cNvSpPr>
          <p:nvPr/>
        </p:nvSpPr>
        <p:spPr bwMode="auto">
          <a:xfrm>
            <a:off x="4092828" y="3166863"/>
            <a:ext cx="2492945" cy="755845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เปิดประตูการค้าสู่ประเทศเพื่อนบ้าน (</a:t>
            </a:r>
            <a:r>
              <a:rPr lang="en-US" sz="12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Connectivity) 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9" name="Rectangle 97"/>
          <p:cNvSpPr>
            <a:spLocks noChangeArrowheads="1"/>
          </p:cNvSpPr>
          <p:nvPr/>
        </p:nvSpPr>
        <p:spPr bwMode="auto">
          <a:xfrm>
            <a:off x="6630814" y="3167066"/>
            <a:ext cx="2505811" cy="755642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เพิ่มประสิทธิภาพการ</a:t>
            </a:r>
            <a:r>
              <a:rPr lang="th-TH" sz="12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จัดการโล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12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ในโซ่</a:t>
            </a:r>
            <a:r>
              <a:rPr lang="th-TH" sz="12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อุปทาน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(</a:t>
            </a:r>
            <a:r>
              <a:rPr lang="en-US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Supply Chain Enhancement)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906123"/>
            <a:ext cx="1451808" cy="1035045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3" y="3891659"/>
            <a:ext cx="2578724" cy="1049510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สัดส่วนการขนส่งทางน้ำเพิ่มขึ้นร้อยละ 0.28 และสัดส่วนการขนส่งทางรางเพิ่มขึ้นร้อยละ 1.14 ในปี 2563 / ความสามารถในการให้บริการของโครงข่ายคมนาคมของปี 2560 เพิ่มขึ้น โดยลดระยะเวลาเดินทางบนเส้นทางสายหลักลง คิดเป็นร้อยละ 8.76 / ค่าเฉลี่ยจำนวนคนเดินทางต่อวันโดยระบบขนส่งสาธารณะทางรางเพิ่มขึ้น 12,000 คน, จำนวนผู้โดยสารที่ใช้ระบบขนส่งทางอากาศเพิ่มขึ้น ณ ปี 2560 </a:t>
            </a:r>
            <a:r>
              <a:rPr lang="th-TH" sz="105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ร้อย</a:t>
            </a:r>
            <a:r>
              <a:rPr lang="th-TH" sz="105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ละ 10</a:t>
            </a:r>
          </a:p>
        </p:txBody>
      </p:sp>
      <p:sp>
        <p:nvSpPr>
          <p:cNvPr id="82" name="Rectangle 97"/>
          <p:cNvSpPr>
            <a:spLocks noChangeArrowheads="1"/>
          </p:cNvSpPr>
          <p:nvPr/>
        </p:nvSpPr>
        <p:spPr bwMode="auto">
          <a:xfrm>
            <a:off x="4100501" y="3906123"/>
            <a:ext cx="2492944" cy="1035046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จำนวนคนผ่านประตูหลักของประเทศ ณ ปี 2563 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เพิ่มขึ้น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ไม่น้อยกว่าร้อยละ 5 / ปริมาณสินค้าผ่านประตูการค้าหลักและประตูการค้าชายแดน ณ ปี 2563 เพิ่มขึ้นไม่น้อยกว่าร้อยละ 5 </a:t>
            </a:r>
          </a:p>
        </p:txBody>
      </p:sp>
      <p:sp>
        <p:nvSpPr>
          <p:cNvPr id="83" name="Rectangle 97"/>
          <p:cNvSpPr>
            <a:spLocks noChangeArrowheads="1"/>
          </p:cNvSpPr>
          <p:nvPr/>
        </p:nvSpPr>
        <p:spPr bwMode="auto">
          <a:xfrm>
            <a:off x="6644458" y="3929787"/>
            <a:ext cx="2499542" cy="1011382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lang="th-TH" sz="1200" b="1" dirty="0" err="1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ต้นทุนโล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1200" b="1" dirty="0" err="1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ต่อยอดขายของภาคอุตสาหกรรมลดลงไม่น้อยกว่าร้อยละ 0.1 ต่อปี </a:t>
            </a:r>
          </a:p>
        </p:txBody>
      </p:sp>
      <p:sp>
        <p:nvSpPr>
          <p:cNvPr id="60" name="ชื่อเรื่อง 67"/>
          <p:cNvSpPr txBox="1">
            <a:spLocks/>
          </p:cNvSpPr>
          <p:nvPr/>
        </p:nvSpPr>
        <p:spPr bwMode="auto">
          <a:xfrm>
            <a:off x="6630614" y="994192"/>
            <a:ext cx="2513386" cy="928752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algn="thaiDist"/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3 การพัฒนา</a:t>
            </a:r>
            <a:r>
              <a:rPr lang="th-TH" sz="9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ระบบโล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9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9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เพื่อประเทศไทยสามารถแข่งขัน</a:t>
            </a:r>
            <a:r>
              <a:rPr lang="th-TH" sz="9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ด้านโล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9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และการอำนวยความสะดวกทางการค้ามีประสิทธิภาพเพิ่มขึ้นระบบ </a:t>
            </a:r>
            <a:r>
              <a:rPr lang="en-US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National Single </a:t>
            </a:r>
            <a:r>
              <a:rPr lang="en-US" sz="9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Window (NSW)</a:t>
            </a:r>
            <a:r>
              <a:rPr lang="th-TH" sz="9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เชื่อมโยง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และแลกเปลี่ยนข้อมูลกระบวนการนำเข้าส่งออก</a:t>
            </a:r>
            <a:r>
              <a:rPr lang="th-TH" sz="9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และโล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9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ด้วยระบบ</a:t>
            </a:r>
            <a:r>
              <a:rPr lang="th-TH" sz="9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อิเล็กทรอนิกส์ได้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อย่างสมบูรณ์ บุคลากร</a:t>
            </a:r>
            <a:r>
              <a:rPr lang="th-TH" sz="9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ด้านโล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9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ได้รับการพัฒนาให้มีผลิตภาพสูงขึ้น รวมทั้งการขนส่งสินค้าผ่านเข้า-ออก ณ ด่านการค้าชายแดนสำคัญที่เชื่อมต่อกับโครงข่ายทางหลักมีประสิทธิภาพมากขึ้น</a:t>
            </a:r>
          </a:p>
        </p:txBody>
      </p:sp>
      <p:sp>
        <p:nvSpPr>
          <p:cNvPr id="61" name="Rectangle 97"/>
          <p:cNvSpPr>
            <a:spLocks noChangeArrowheads="1"/>
          </p:cNvSpPr>
          <p:nvPr/>
        </p:nvSpPr>
        <p:spPr bwMode="auto">
          <a:xfrm>
            <a:off x="6638188" y="1940890"/>
            <a:ext cx="2505811" cy="1151858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/>
          <a:lstStyle/>
          <a:p>
            <a:pPr algn="thaiDist"/>
            <a:r>
              <a:rPr lang="th-TH" sz="10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3.1 อันดับ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ดัชนีความสามารถในการแข่งขัน</a:t>
            </a:r>
            <a:r>
              <a:rPr lang="th-TH" sz="10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ด้านโล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จิ</a:t>
            </a:r>
            <a:r>
              <a:rPr lang="th-TH" sz="1000" b="1" dirty="0" err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และประสิทธิภาพการอำนวยความสะดวกทางการค้าดีขึ้น</a:t>
            </a:r>
          </a:p>
          <a:p>
            <a:pPr algn="thaiDist"/>
            <a:r>
              <a:rPr lang="th-TH" sz="10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3.2 จำนวน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ธุรกรรมการให้บริการนำเข้าและส่งออกด้วยระบบอิเล็กทรอนิกส์เป็นร้อยละ 100 ในปี 2564</a:t>
            </a:r>
          </a:p>
          <a:p>
            <a:pPr algn="thaiDist"/>
            <a:r>
              <a:rPr lang="th-TH" sz="10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3.3 ปริมาณ</a:t>
            </a:r>
            <a:r>
              <a:rPr lang="th-TH" sz="10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สินค้าที่ผ่านเข้าออก ณ ด่านการค้าชายแดนที่สำคัญเพิ่มขึ้นเฉลี่ยไม่น้อยกว่าร้อยละ 5 ต่อปี</a:t>
            </a: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4948666"/>
            <a:ext cx="1425241" cy="1102361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 </a:t>
            </a:r>
            <a:r>
              <a:rPr lang="en-US" sz="1200" b="1" dirty="0" smtClean="0">
                <a:latin typeface="TH SarabunPSK" panose="020B0500040200020003" pitchFamily="34" charset="-34"/>
                <a:cs typeface="TH SarabunPSK" pitchFamily="34" charset="-34"/>
              </a:rPr>
              <a:t>:</a:t>
            </a:r>
            <a:endParaRPr lang="th-TH" sz="1200" b="1" dirty="0" smtClean="0">
              <a:latin typeface="TH SarabunPSK" panose="020B0500040200020003" pitchFamily="34" charset="-34"/>
              <a:cs typeface="TH SarabunPSK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กระทรวงคมนาคม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</a:t>
            </a:r>
            <a:r>
              <a:rPr lang="th-TH" sz="12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นโยบายและแผนการขนส่งและจราจร</a:t>
            </a:r>
          </a:p>
          <a:p>
            <a:pPr algn="ctr">
              <a:lnSpc>
                <a:spcPct val="80000"/>
              </a:lnSpc>
              <a:defRPr/>
            </a:pP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4039" y="4948666"/>
            <a:ext cx="2595301" cy="1102361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1.ก.คมนาคม </a:t>
            </a:r>
            <a:r>
              <a:rPr lang="th-TH" sz="9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2.</a:t>
            </a: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กรมเจ้า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ท่า                                 1.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การรถไฟแห่งประเทศ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ไทย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กรมท่าอากาศ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ยาน                        2.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การทางพิเศษฯ </a:t>
            </a:r>
            <a:endParaRPr lang="th-TH" sz="9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กรมทาง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หลวง                              3.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การรถไฟฟ้าขนส่งมวลชน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กรมทางหลวง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ชนบท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กรมการขนส่งทาง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บก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สำนักงานนโยบายและแผน</a:t>
            </a:r>
            <a:r>
              <a:rPr lang="th-TH" sz="9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จราจร</a:t>
            </a:r>
            <a:endParaRPr lang="th-TH" sz="9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453336"/>
            <a:ext cx="769615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98,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840.6843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9" name="Rectangle 97"/>
          <p:cNvSpPr>
            <a:spLocks noChangeArrowheads="1"/>
          </p:cNvSpPr>
          <p:nvPr/>
        </p:nvSpPr>
        <p:spPr bwMode="auto">
          <a:xfrm>
            <a:off x="4093423" y="1941944"/>
            <a:ext cx="2494800" cy="115758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/>
          <a:lstStyle/>
          <a:p>
            <a:pPr algn="thaiDist"/>
            <a:r>
              <a:rPr lang="th-TH" sz="9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2.1 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สัดส่วนปริมาณการขนส่งสินค้าทางรางต่อปริมาณการขนส่งสินค้าทั้งหมดภายในประเทศเพิ่มขึ้นจากร้อยละ 1.4 เป็นร้อยละ 4 และสัดส่วนปริมาณการขนส่งสินค้าทางน้ำต่อปริมาณการขนส่งสินค้าทั้งหมดภายในประเทศ เพิ่มขึ้นจากร้อยละ 12 เป็นร้อยละ 15 ในปี 2564 </a:t>
            </a:r>
            <a:r>
              <a:rPr lang="th-TH" sz="9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2.2 </a:t>
            </a:r>
            <a:r>
              <a:rPr lang="th-TH" sz="9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สัดส่วนของผู้ใช้ระบบรถไฟฟ้าต่อปริมาณการเดินทางในเขตกทม.และปริมณฑลจากร้อยละ 6 เป็นร้อยละ 15 ในปี 2564 2.3 ความสามารถในการรองรับปริมาณผู้โดยสารโดยรวมของท่าอากาศยานใน กทม.และท่าอากาศยานในภูมิภาคเพิ่มขึ้นเป็น 100และ 42 ล้านคน/ปี ในปี2564</a:t>
            </a: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ด้านการสร้างความสามารถในการแข่งขัน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38765" y="6636706"/>
            <a:ext cx="951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97"/>
          <p:cNvSpPr>
            <a:spLocks noChangeArrowheads="1"/>
          </p:cNvSpPr>
          <p:nvPr/>
        </p:nvSpPr>
        <p:spPr bwMode="auto">
          <a:xfrm>
            <a:off x="4100501" y="4948666"/>
            <a:ext cx="2474709" cy="1102361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1.ก.คมนาคม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1.กรมการขนส่งทางบก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2.กรมท่าอากาศยาน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3.กรมทางหลวง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4.กรมทางหลวงชนบท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9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5.สำนักงานนโยบายและแผนจราจร</a:t>
            </a:r>
          </a:p>
        </p:txBody>
      </p:sp>
      <p:sp>
        <p:nvSpPr>
          <p:cNvPr id="56" name="Rectangle 97"/>
          <p:cNvSpPr>
            <a:spLocks noChangeArrowheads="1"/>
          </p:cNvSpPr>
          <p:nvPr/>
        </p:nvSpPr>
        <p:spPr bwMode="auto">
          <a:xfrm>
            <a:off x="6644547" y="4953841"/>
            <a:ext cx="2499453" cy="1109859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1.ก.อุตสาหกรรม </a:t>
            </a: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6.ก.ศึกษาฯ                      </a:t>
            </a:r>
            <a:endParaRPr lang="th-TH" sz="6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1.กรมอุตสาหกรรม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พื้นฐานฯ           1.</a:t>
            </a: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ม.อุบล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ฯ</a:t>
            </a: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2.ก.เกษตร</a:t>
            </a: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ฯ                           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</a:t>
            </a:r>
            <a:r>
              <a:rPr lang="th-TH" sz="6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</a:t>
            </a: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โนฯ</a:t>
            </a:r>
            <a:r>
              <a:rPr lang="th-TH" sz="6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สุร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นารี</a:t>
            </a:r>
            <a:endParaRPr lang="th-TH" sz="6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1.สำนักงานเศรษฐกิจ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การเกษตร      3.ม.</a:t>
            </a:r>
            <a:r>
              <a:rPr lang="th-TH" sz="6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โนฯพระนครเหนือ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ก.พาณิชย์ </a:t>
            </a: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4.ม.เชียงใหม่</a:t>
            </a: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1.กรมส่งเสริมการค้าระหว่าง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ประเทศ </a:t>
            </a: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7.สำนักนายกรัฐมนตรี</a:t>
            </a:r>
            <a:endParaRPr lang="th-TH" sz="6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</a:t>
            </a: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</a:t>
            </a: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คมนาคม                           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6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สภาพัฒน์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ฯ</a:t>
            </a: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1.กรมการขนส่งทาง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บก                  </a:t>
            </a: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8.ก.วิทยาศาสตร์ฯ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6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สป.ก.คม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นาคม                          1.</a:t>
            </a:r>
            <a:r>
              <a:rPr lang="th-TH" sz="6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.วิทยาศาสตร์ฯ</a:t>
            </a: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</a:t>
            </a:r>
            <a:r>
              <a:rPr lang="th-TH" sz="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</a:t>
            </a:r>
            <a:r>
              <a:rPr lang="th-TH" sz="6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แรงงาน                             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2.สถาบันวิจัยวิทยาศาสตร์และเทคโนโลยีแห่งประเทศไทย</a:t>
            </a: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</a:t>
            </a:r>
            <a:r>
              <a:rPr lang="th-TH" sz="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พัฒนาฝีมือ</a:t>
            </a:r>
            <a:r>
              <a:rPr lang="th-TH" sz="6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แรงงาน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6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51808" y="6099249"/>
            <a:ext cx="2597349" cy="282079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91</a:t>
            </a:r>
            <a:r>
              <a:rPr lang="en-US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555.1487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6092324"/>
            <a:ext cx="1419641" cy="289003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453336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4115971" y="6093303"/>
            <a:ext cx="2459239" cy="282079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</a:t>
            </a:r>
            <a:r>
              <a:rPr lang="en-US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961.5989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7" name="Rectangle 97"/>
          <p:cNvSpPr>
            <a:spLocks noChangeArrowheads="1"/>
          </p:cNvSpPr>
          <p:nvPr/>
        </p:nvSpPr>
        <p:spPr bwMode="auto">
          <a:xfrm>
            <a:off x="6630615" y="6090818"/>
            <a:ext cx="2486666" cy="282079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323.9367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30427" y="660592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082492"/>
            <a:ext cx="1489231" cy="419884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63079"/>
            <a:ext cx="1479590" cy="400110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000" b="1" dirty="0" smtClean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132856"/>
            <a:ext cx="1460500" cy="477802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505111" y="1520433"/>
            <a:ext cx="7638888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algn="thaiDi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1.1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สัดส่วนค่าใช้จ่ายการลงทุนเพื่อการวิจัยและพัฒนาเพิ่มสู่ร้อยละ 1.5 ของผลิตภัณฑ์มวลรวมในประเทศ  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1.2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สัดส่วนการลงทุนวิจัยและพัฒนาของภาคเอกชนต่อภาครัฐ เพิ่มเป็น 70:30 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1.3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สัดส่วนการลงทุนวิจัยและพัฒนาในอุตสาหกรรมยุทธศาสตร์และเป้าหมายของประเทศ : งานวิจัยพื้นฐานเพื่อสร้าง/สะสมองค์ความรู้ : ระบบโครงสร้างพื้นฐาน บุคลากร และระบบมาตรฐาน เพิ่มเป็น 55 : 25 : 20 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และ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1.4 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จำนวนบุคลากรด้านการวิจัยและพัฒนาเพิ่มเป็น 25 คนต่อประชากร 10,000 คน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6300" y="1502375"/>
            <a:ext cx="1489231" cy="591937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</a:t>
            </a:r>
            <a:r>
              <a:rPr lang="th-TH" sz="20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การส่งเสริมการวิจัยและพัฒนา (15</a:t>
            </a:r>
            <a:r>
              <a:rPr lang="en-US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408.2059 ล้านบาท)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3297" y="656228"/>
            <a:ext cx="7640702" cy="426063"/>
          </a:xfrm>
          <a:solidFill>
            <a:srgbClr val="B0F793"/>
          </a:solidFill>
          <a:ln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  <a:extLst/>
        </p:spPr>
        <p:txBody>
          <a:bodyPr/>
          <a:lstStyle/>
          <a:p>
            <a:pPr algn="l"/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8 การพัฒนาวิทยาศาสตร์ เทคโนโลยี วิจัย และนวัตกรรม</a:t>
            </a: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1130737"/>
            <a:ext cx="7654443" cy="371638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1 เพิ่มความเข้มแข็งด้านวิทยาศาสตร์และเทคโนโลยีของประเทศ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29345" y="211245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2" y="2132856"/>
            <a:ext cx="2588114" cy="46149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วิจัยและพัฒนามุ่งตอบสนองภาคการผลิตสาขายุทธศาสตร์และแก้ไขปัญหาสำคัญของประเทศ</a:t>
            </a:r>
          </a:p>
        </p:txBody>
      </p:sp>
      <p:sp>
        <p:nvSpPr>
          <p:cNvPr id="77" name="Rectangle 97"/>
          <p:cNvSpPr>
            <a:spLocks noChangeArrowheads="1"/>
          </p:cNvSpPr>
          <p:nvPr/>
        </p:nvSpPr>
        <p:spPr bwMode="auto">
          <a:xfrm>
            <a:off x="4100202" y="2132856"/>
            <a:ext cx="2492945" cy="466295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วิจัยเพื่อสร้าง/สะสมองค์ความรู้ที่มีศักยภาพ</a:t>
            </a:r>
          </a:p>
        </p:txBody>
      </p:sp>
      <p:sp>
        <p:nvSpPr>
          <p:cNvPr id="79" name="Rectangle 97"/>
          <p:cNvSpPr>
            <a:spLocks noChangeArrowheads="1"/>
          </p:cNvSpPr>
          <p:nvPr/>
        </p:nvSpPr>
        <p:spPr bwMode="auto">
          <a:xfrm>
            <a:off x="6638188" y="2132856"/>
            <a:ext cx="2505811" cy="475688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>
              <a:defRPr/>
            </a:pP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พัฒนาโครงสร้างพื้นฐานด้านการวิจัย บุคลากรด้านการวิจัยและระบบมาตรฐานการวิจัย ทั้งในเชิงปริมาณและคุณภาพ</a:t>
            </a:r>
            <a:endParaRPr lang="th-TH" sz="11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2671876"/>
            <a:ext cx="1451808" cy="641214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3" y="2636914"/>
            <a:ext cx="2578724" cy="709246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1. ผลงานวิจัยสามารถนำไปใช้ประโยชน์เชิงพาณิชย์ไม่น้อยกว่าร้อยละ 30 ของโครงการวิจัยที่แล้วเสร็จ</a:t>
            </a:r>
          </a:p>
        </p:txBody>
      </p:sp>
      <p:sp>
        <p:nvSpPr>
          <p:cNvPr id="82" name="Rectangle 97"/>
          <p:cNvSpPr>
            <a:spLocks noChangeArrowheads="1"/>
          </p:cNvSpPr>
          <p:nvPr/>
        </p:nvSpPr>
        <p:spPr bwMode="auto">
          <a:xfrm>
            <a:off x="4100501" y="2636913"/>
            <a:ext cx="2492944" cy="720080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องค์ความรู้ที่ได้จากการวิจัยสอดคล้องกับความต้องการของ 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ต่าง ๆ ไม่น้อยกว่าร้อยละ 90 </a:t>
            </a:r>
          </a:p>
        </p:txBody>
      </p:sp>
      <p:sp>
        <p:nvSpPr>
          <p:cNvPr id="83" name="Rectangle 97"/>
          <p:cNvSpPr>
            <a:spLocks noChangeArrowheads="1"/>
          </p:cNvSpPr>
          <p:nvPr/>
        </p:nvSpPr>
        <p:spPr bwMode="auto">
          <a:xfrm>
            <a:off x="6644458" y="2636914"/>
            <a:ext cx="2499542" cy="720080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algn="thaiDist" eaLnBrk="1" hangingPunct="1"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1.หน่วยงานที่นำระบบ/มาตรฐานการวิจัยที่ได้รับการพัฒนาไปใช้เพิ่มเติม 2.หน่วยงานที่ใช้บริการโครงสร้างพื้นฐานทางการวิจัยเพิ่มมากขึ้น 3.สัดส่วนบุคลากรด้านการวิจัยต่อประชากรเพิ่มขึ้น</a:t>
            </a:r>
            <a:endParaRPr lang="th-TH" sz="1100" b="1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3313090"/>
            <a:ext cx="1425241" cy="277346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 </a:t>
            </a:r>
            <a:r>
              <a:rPr lang="en-US" sz="1200" b="1" dirty="0" smtClean="0">
                <a:latin typeface="TH SarabunPSK" panose="020B0500040200020003" pitchFamily="34" charset="-34"/>
                <a:cs typeface="TH SarabunPSK" pitchFamily="34" charset="-34"/>
              </a:rPr>
              <a:t>:</a:t>
            </a:r>
            <a:endParaRPr lang="th-TH" sz="1200" b="1" dirty="0" smtClean="0">
              <a:latin typeface="TH SarabunPSK" panose="020B0500040200020003" pitchFamily="34" charset="-34"/>
              <a:cs typeface="TH SarabunPSK" pitchFamily="34" charset="-34"/>
            </a:endParaRPr>
          </a:p>
          <a:p>
            <a:pPr algn="ctr">
              <a:lnSpc>
                <a:spcPct val="80000"/>
              </a:lnSpc>
              <a:defRPr/>
            </a:pPr>
            <a:endParaRPr lang="th-TH" sz="1200" b="1" dirty="0" smtClean="0">
              <a:latin typeface="TH SarabunPSK" panose="020B0500040200020003" pitchFamily="34" charset="-34"/>
              <a:cs typeface="TH SarabunPSK" pitchFamily="34" charset="-34"/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ส่วนราชการไม่สังกัดสำนักนายกรัฐมนตรี กระทรวงหรือ ทบวง</a:t>
            </a:r>
            <a:endParaRPr lang="th-TH" sz="1200" b="1" dirty="0">
              <a:solidFill>
                <a:schemeClr val="bg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</a:t>
            </a:r>
            <a:r>
              <a:rPr lang="th-TH" sz="12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คณะกรรมการวิจัย</a:t>
            </a:r>
            <a:r>
              <a:rPr lang="th-TH" sz="12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แห่งชาติ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กระทรวงวิทยาศาสตร์และเทคโนโลยี</a:t>
            </a:r>
            <a:endParaRPr lang="th-TH" sz="1200" b="1" dirty="0">
              <a:solidFill>
                <a:schemeClr val="bg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สำนักงานปลัดกระทรวงวิทยาศาสตร์และเทคโนโลยี</a:t>
            </a:r>
            <a:endParaRPr lang="th-TH" sz="1200" dirty="0">
              <a:solidFill>
                <a:schemeClr val="bg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>
              <a:lnSpc>
                <a:spcPct val="80000"/>
              </a:lnSpc>
              <a:defRPr/>
            </a:pP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73019" y="3378181"/>
            <a:ext cx="2595301" cy="2722301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eaLnBrk="1" hangingPunct="1">
              <a:defRPr/>
            </a:pP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ก.วิทยาศาสตร์และเทคโนโลยี                ก.ศึกษาธิการ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1.กรม</a:t>
            </a:r>
            <a:r>
              <a:rPr lang="th-TH" sz="9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วิทย์ฯ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บริการ     1.ม.แม่</a:t>
            </a:r>
            <a:r>
              <a:rPr lang="th-TH" sz="9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โจ้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   3.ม.</a:t>
            </a:r>
            <a:r>
              <a:rPr lang="th-TH" sz="9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เทค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โนพระจอมเกล้าธนบุรี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</a:t>
            </a:r>
            <a:r>
              <a:rPr lang="th-TH" sz="9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สวทช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.                 2.ม.ศิลปากร 4.ม.ขอนแก่น 5.ม.พระจอมฯเจ้าคุณทหารฯ  3.สำนักงานพัฒนา</a:t>
            </a:r>
            <a:r>
              <a:rPr lang="th-TH" sz="9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เทค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โน</a:t>
            </a:r>
            <a:r>
              <a:rPr lang="th-TH" sz="9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ฯ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อวกาศฯ  6.ม.ธรรมศาสตร์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4.ศูนย์ความเป็นเลิศฯ            </a:t>
            </a:r>
            <a:r>
              <a:rPr lang="th-TH" sz="9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 </a:t>
            </a: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ส่วนราชการไม่สังกัดสำนักนายกรัฐมนตรีฯ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5.สถาบัน</a:t>
            </a:r>
            <a:r>
              <a:rPr lang="th-TH" sz="9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เทค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โนฯนิวเคลียร์ฯ      สำนักงานคณะกรรมการวิจัยแห่งชาติ   </a:t>
            </a:r>
          </a:p>
          <a:p>
            <a:pPr eaLnBrk="1" hangingPunct="1">
              <a:defRPr/>
            </a:pP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ก.ศึกษาธิการ                      ก.เกษตรและสหกรณ์    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1.ม.สงขลาฯ                         กรมวิชาการเกษตร</a:t>
            </a:r>
            <a:endParaRPr lang="th-TH" sz="9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2.ม.ราช</a:t>
            </a:r>
            <a:r>
              <a:rPr lang="th-TH" sz="9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ภัฏ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นครปฐม               </a:t>
            </a: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หน่วยงานของรัฐสภา                             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4.ม.</a:t>
            </a:r>
            <a:r>
              <a:rPr lang="th-TH" sz="9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เทค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โนฯพระนครเหนือ         สถาบันพระปกเกล้า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5.ม.เชียงใหม่                        </a:t>
            </a: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หน่วยงานอิสระของรัฐ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6.ม.เกษตรฯ                         สำนักงาน </a:t>
            </a:r>
            <a:r>
              <a:rPr lang="th-TH" sz="9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ปปช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.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7.ม.สวนดุสิต                        </a:t>
            </a: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รัฐวิสาหกิจ</a:t>
            </a:r>
          </a:p>
          <a:p>
            <a:pPr eaLnBrk="1" hangingPunct="1">
              <a:defRPr/>
            </a:pP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กองทุนและเงินทุนหมุนเวียน    </a:t>
            </a: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การท่องเที่ยวแห่งประเทศไทย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กองทุนสนับสนุนการวิจัย            สถาบันวิจัยวิทยาศาสตร์และเทคโนโลยีฯ</a:t>
            </a:r>
          </a:p>
          <a:p>
            <a:pPr eaLnBrk="1" hangingPunct="1">
              <a:defRPr/>
            </a:pP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ก.ทรัพย์ฯกรธรรมชาติและสิ่งแวดล้อม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กรมทรัพยากรทางทะเลฯ</a:t>
            </a:r>
          </a:p>
          <a:p>
            <a:pPr eaLnBrk="1" hangingPunct="1">
              <a:defRPr/>
            </a:pPr>
            <a:r>
              <a:rPr lang="th-TH" sz="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ก.ยุติธรรม</a:t>
            </a:r>
          </a:p>
          <a:p>
            <a:pPr eaLnBrk="1" hangingPunct="1">
              <a:defRPr/>
            </a:pPr>
            <a:r>
              <a:rPr lang="th-TH" sz="9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สถาบันเพื่อการยุติธรรมฯ       </a:t>
            </a:r>
            <a:endParaRPr lang="th-TH" sz="900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59842" y="6407327"/>
            <a:ext cx="7696158" cy="265357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15</a:t>
            </a:r>
            <a:r>
              <a:rPr lang="en-US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408.2059</a:t>
            </a: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ด้านการสร้างความสามารถในการแข่งขัน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88557" y="6621642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97"/>
          <p:cNvSpPr>
            <a:spLocks noChangeArrowheads="1"/>
          </p:cNvSpPr>
          <p:nvPr/>
        </p:nvSpPr>
        <p:spPr bwMode="auto">
          <a:xfrm>
            <a:off x="4113515" y="3388729"/>
            <a:ext cx="746518" cy="2729629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1.ก.เกษตรฯ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2.ก.ทรัพย์ฯ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3.ก.ยุติธรรม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4.ก.</a:t>
            </a:r>
            <a:r>
              <a:rPr lang="th-TH" sz="800" b="1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วิทย์</a:t>
            </a: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ก.ศึกษาฯ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73 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6.ก.สาธารณสุข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7.ส่วนราชการไม่สังกัดฯ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8.หน่วยงานศาล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9.หน่วยงานอิสระ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10.รัฐวิสาหกิจ 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รวม 91 หน่วยงาน</a:t>
            </a:r>
          </a:p>
        </p:txBody>
      </p:sp>
      <p:sp>
        <p:nvSpPr>
          <p:cNvPr id="56" name="Rectangle 97"/>
          <p:cNvSpPr>
            <a:spLocks noChangeArrowheads="1"/>
          </p:cNvSpPr>
          <p:nvPr/>
        </p:nvSpPr>
        <p:spPr bwMode="auto">
          <a:xfrm>
            <a:off x="6644547" y="3373409"/>
            <a:ext cx="2499453" cy="2793604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ก.วิทยาศาสตร์ฯ                             ก.สาธารณสุข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1.สำนักงานพัฒนาวิทยาศาสตร์              สถาบันวิจัยระบบสาธารณสุข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และเทคโนโลยีแห่งชาติ                      </a:t>
            </a: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8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.วิทยาศาสตร์และเทคโนโลยี        สถาบันวิจัยวิทยาศาสตร์และ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3.สำนักงานปรมาณูฯ                        เทคโนโลยีแห่งประเทศไทย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4.สถาบันเทคโนโลยีนิวเคลียร์แห่งชาติ     </a:t>
            </a: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กองทุนและเงินทุนหมุนเวียน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(องค์การมหาชน)                             กองทุนสนับสนุนการวิจัย</a:t>
            </a:r>
            <a:endParaRPr lang="th-TH" sz="8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ก.ศึกษาฯ      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8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.ศึกษาฯ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.ม.รามฯ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3.ม.พระจอมเกล้าฯธนบุรี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4.ม.ธรรมศาสตร์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5.ม.ศิลปากร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6.ม.สงขลาฯ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7.ม.อุบลฯ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8.ม.เชียงใหม่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9.ม.ขอนแก่น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10.ราชวิทยาลัยจุฬา</a:t>
            </a:r>
            <a:r>
              <a:rPr lang="th-TH" sz="8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ภรณ์</a:t>
            </a:r>
            <a:endParaRPr lang="th-TH" sz="8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11.สำนักงานคณะกรรมการอุดมศึกษา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12.ม.สวนดุสิต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ส่วนราชการไม่สังกัดสำนักนายกรับมนตรี กระทรวง หรือทบวง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1.สำนักงานคณะกรรมการวิจัยแห่งชาติ   2. สำนักงานตำรวจแห่งชาติ  </a:t>
            </a: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59842" y="6176597"/>
            <a:ext cx="2589315" cy="204731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lang="en-US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997.9823</a:t>
            </a: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6118358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413136"/>
            <a:ext cx="1419641" cy="259548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1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1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1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ectangle 97"/>
          <p:cNvSpPr>
            <a:spLocks noChangeArrowheads="1"/>
          </p:cNvSpPr>
          <p:nvPr/>
        </p:nvSpPr>
        <p:spPr bwMode="auto">
          <a:xfrm>
            <a:off x="4100202" y="6176596"/>
            <a:ext cx="2488021" cy="204732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7</a:t>
            </a:r>
            <a:r>
              <a:rPr lang="en-US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,</a:t>
            </a: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186.5402</a:t>
            </a:r>
          </a:p>
        </p:txBody>
      </p:sp>
      <p:sp>
        <p:nvSpPr>
          <p:cNvPr id="37" name="Rectangle 97"/>
          <p:cNvSpPr>
            <a:spLocks noChangeArrowheads="1"/>
          </p:cNvSpPr>
          <p:nvPr/>
        </p:nvSpPr>
        <p:spPr bwMode="auto">
          <a:xfrm>
            <a:off x="6644547" y="6176596"/>
            <a:ext cx="2488021" cy="204732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4</a:t>
            </a:r>
            <a:r>
              <a:rPr lang="en-US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,</a:t>
            </a: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223.6834</a:t>
            </a:r>
          </a:p>
        </p:txBody>
      </p:sp>
      <p:sp>
        <p:nvSpPr>
          <p:cNvPr id="38" name="Rectangle 97"/>
          <p:cNvSpPr>
            <a:spLocks noChangeArrowheads="1"/>
          </p:cNvSpPr>
          <p:nvPr/>
        </p:nvSpPr>
        <p:spPr bwMode="auto">
          <a:xfrm>
            <a:off x="4860032" y="3388729"/>
            <a:ext cx="985411" cy="2729629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1.ก.คลัง 2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2.ก.ท่องเที่ยว 2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3.ก.พัฒนาสังคมฯ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4.ก.เกษตร 7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5.ก.คมนาคม 1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6.ก.ทรัพย์ฯ 2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7.ก.มหาดไทย 1หน่วย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8.ก.แรงงาน 2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9.ก.วัฒนธรรม 3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10.ก.</a:t>
            </a:r>
            <a:r>
              <a:rPr lang="th-TH" sz="8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วิทย์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4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11.ก.ศึกษาฯ 83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12.ก.สาธารณสุข 6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13.ส่วนราชการไม่สังกัดฯ 2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14.หน่วยงานอิสระ 1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15.รัฐวิสาหกิจ 3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16.กองทุนและเงินทุนฯ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 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รวม </a:t>
            </a: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121 หน่วยงาน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8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9" name="Rectangle 97"/>
          <p:cNvSpPr>
            <a:spLocks noChangeArrowheads="1"/>
          </p:cNvSpPr>
          <p:nvPr/>
        </p:nvSpPr>
        <p:spPr bwMode="auto">
          <a:xfrm>
            <a:off x="5845443" y="3387428"/>
            <a:ext cx="748097" cy="2729629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1.ก.กลาโหม 2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2.ก.พัฒนาสังคมฯ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3.ก.เกษตร 6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4.ก.คมนาคม 1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5.ก.ทรัพย์ฯ 1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6.ก.พาณิชย์ 1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7.ก.ยุติธรรม 1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8.ก.</a:t>
            </a:r>
            <a:r>
              <a:rPr lang="th-TH" sz="8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วิทย์</a:t>
            </a: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9.ก.ศึกษาฯ 73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10.ก.สาธารณสุข 6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11.ส่วนราชการไม่สังกัดฯ 1 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12.รัฐวิสาหกิจ 2 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รวม 97 หน่วยงาน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848409" y="6575188"/>
            <a:ext cx="3558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10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946181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082491"/>
            <a:ext cx="1489231" cy="690325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63079"/>
            <a:ext cx="1479590" cy="400110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0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529752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505110" y="1814955"/>
            <a:ext cx="3498938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t" anchorCtr="0"/>
          <a:lstStyle/>
          <a:p>
            <a:pPr eaLnBrk="1" hangingPunct="1">
              <a:defRPr/>
            </a:pPr>
            <a:r>
              <a:rPr lang="th-TH" sz="1600" b="1" spc="-40" dirty="0" smtClean="0">
                <a:latin typeface="TH SarabunPSK" pitchFamily="34" charset="-34"/>
                <a:cs typeface="TH SarabunPSK" pitchFamily="34" charset="-34"/>
              </a:rPr>
              <a:t>1. รายได้จากการท่องเที่ยวไม่ต่ำกว่า 3 ล้านล้านบาท</a:t>
            </a:r>
            <a:endParaRPr lang="th-TH" sz="1600" b="1" spc="-4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9574" y="1816184"/>
            <a:ext cx="1489231" cy="569361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</a:t>
            </a:r>
            <a:r>
              <a:rPr lang="th-TH" sz="18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การสร้างรายได้จากการท่องเที่ยวและบริการ ( 5</a:t>
            </a:r>
            <a:r>
              <a:rPr lang="en-US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251.8617 ล้านบาท)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3297" y="656228"/>
            <a:ext cx="7640702" cy="350735"/>
          </a:xfrm>
          <a:solidFill>
            <a:srgbClr val="B0F793"/>
          </a:solidFill>
          <a:ln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  <a:extLst/>
        </p:spPr>
        <p:txBody>
          <a:bodyPr/>
          <a:lstStyle/>
          <a:p>
            <a:pPr algn="l"/>
            <a:r>
              <a:rPr lang="th-TH" sz="18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3 การสร้างความเข้มแข็งทางเศรษฐกิจและแข่งขันได้อย่างยั่งยืน</a:t>
            </a:r>
            <a:endParaRPr lang="th-TH" sz="18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1052736"/>
            <a:ext cx="7654444" cy="222135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lang="th-TH" sz="16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การสร้างความเข้มแข็งให้เศรษฐกิจรายสาขา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-6914" y="249289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2" y="2533790"/>
            <a:ext cx="3533616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2.4 (1) </a:t>
            </a: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รายได้จากการ</a:t>
            </a: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ท่องเที่ยวเพิ่มขึ้น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9" name="Rectangle 97"/>
          <p:cNvSpPr>
            <a:spLocks noChangeArrowheads="1"/>
          </p:cNvSpPr>
          <p:nvPr/>
        </p:nvSpPr>
        <p:spPr bwMode="auto">
          <a:xfrm>
            <a:off x="5076056" y="2533218"/>
            <a:ext cx="4067943" cy="40842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2.4 (2) 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ประเทศไทยมีขีดความสามารถในการแข่งขันด้านการท่องเที่ยวระดับสูงขึ้น</a:t>
            </a: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010848"/>
            <a:ext cx="1451808" cy="660093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2" y="2975886"/>
            <a:ext cx="3533615" cy="695055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รายได้จากการท่องเที่ยวไม่ต่ำกว่า 2.5 ล้านล้านบาท</a:t>
            </a:r>
          </a:p>
        </p:txBody>
      </p:sp>
      <p:sp>
        <p:nvSpPr>
          <p:cNvPr id="83" name="Rectangle 97"/>
          <p:cNvSpPr>
            <a:spLocks noChangeArrowheads="1"/>
          </p:cNvSpPr>
          <p:nvPr/>
        </p:nvSpPr>
        <p:spPr bwMode="auto">
          <a:xfrm>
            <a:off x="5076056" y="2975886"/>
            <a:ext cx="4067944" cy="695055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อันดับขีดความสามารถในการแข่งขันด้านท่องเที่ยว (</a:t>
            </a:r>
            <a:r>
              <a: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TTCI)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อยู่ไม่ต่ำกว่าอันดับ 7 ของเอเชียแป</a:t>
            </a:r>
            <a:r>
              <a:rPr lang="th-TH" sz="1600" b="1" dirty="0" err="1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ซิฟิค</a:t>
            </a:r>
            <a:endParaRPr lang="th-TH" sz="16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3697600"/>
            <a:ext cx="1425241" cy="2028208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 </a:t>
            </a:r>
            <a:endParaRPr lang="en-US" sz="1200" b="1" dirty="0" smtClean="0">
              <a:latin typeface="TH SarabunPSK" panose="020B0500040200020003" pitchFamily="34" charset="-34"/>
              <a:cs typeface="TH SarabunPSK" pitchFamily="34" charset="-34"/>
            </a:endParaRPr>
          </a:p>
          <a:p>
            <a:pPr algn="ctr">
              <a:lnSpc>
                <a:spcPct val="80000"/>
              </a:lnSpc>
              <a:defRPr/>
            </a:pPr>
            <a:endParaRPr lang="th-TH" sz="1200" b="1" dirty="0" smtClean="0">
              <a:latin typeface="TH SarabunPSK" panose="020B0500040200020003" pitchFamily="34" charset="-34"/>
              <a:cs typeface="TH SarabunPSK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กระทรวงการท่องเที่ยวฯ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สำนักงานปลัดกระทรวง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dirty="0" smtClean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การท่องเที่ยวและ</a:t>
            </a:r>
            <a:r>
              <a:rPr lang="th-TH" sz="1200" dirty="0">
                <a:solidFill>
                  <a:schemeClr val="bg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กีฬา</a:t>
            </a:r>
          </a:p>
          <a:p>
            <a:pPr algn="ctr">
              <a:lnSpc>
                <a:spcPct val="80000"/>
              </a:lnSpc>
              <a:defRPr/>
            </a:pP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79591" y="3706041"/>
            <a:ext cx="3530072" cy="2026417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</a:t>
            </a: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นายกรัฐมนตรี </a:t>
            </a: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ก.คมนาคม                ก.ศึกษาธิการ</a:t>
            </a:r>
            <a:endParaRPr lang="th-TH" sz="10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สส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ปน.(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องค์การมหาชน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   กรมทางหลวงชนบท          ม.ราช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นครราชสีมา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อพท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.(องค์การมหาชน)         </a:t>
            </a: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ก.ทรัพย์ฯ                 ก.สาธารณสุข</a:t>
            </a:r>
            <a:endParaRPr lang="th-TH" sz="10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</a:t>
            </a: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ท่องเที่ยว </a:t>
            </a: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1.กรมทรัพยากรธรณี          กรมสนับสนุนบริการสุขภาพ</a:t>
            </a:r>
            <a:endParaRPr lang="th-TH" sz="10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.การท่องเที่ยวฯ           2.กรมอุทยานฯ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พล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                    </a:t>
            </a: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ก.มหาดไทย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3.กรมการท่องเที่ยว               กรม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โยธาธิ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                       ก.วัฒนธรรม</a:t>
            </a:r>
            <a:endParaRPr lang="th-TH" sz="10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การท่องเที่ยวแห่งประเทศ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ไทย   1.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.วัฒนธรรม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ก.เกษตรฯ                        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2.กรมศิลปากร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กรมหม่อนไหม                     3.กรมส่งเสริมวัฒนธรรม</a:t>
            </a: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272655"/>
            <a:ext cx="7650226" cy="270467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</a:t>
            </a:r>
            <a:r>
              <a:rPr lang="en-US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251.8617</a:t>
            </a:r>
          </a:p>
        </p:txBody>
      </p:sp>
      <p:sp>
        <p:nvSpPr>
          <p:cNvPr id="49" name="Rectangle 97"/>
          <p:cNvSpPr>
            <a:spLocks noChangeArrowheads="1"/>
          </p:cNvSpPr>
          <p:nvPr/>
        </p:nvSpPr>
        <p:spPr bwMode="auto">
          <a:xfrm>
            <a:off x="5076056" y="1812771"/>
            <a:ext cx="4041684" cy="567822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อันดับความสามารถในการแข่งขันด้านการท่องเที่ยว(</a:t>
            </a:r>
            <a:r>
              <a:rPr lang="en-US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The Travel &amp; Tourism Competitiveness Index : TTCI 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ไม่ต่ำกว่าอันดับ 30</a:t>
            </a: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ด้านการสร้างความสามารถในการแข่งขัน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2360" y="6546518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97"/>
          <p:cNvSpPr>
            <a:spLocks noChangeArrowheads="1"/>
          </p:cNvSpPr>
          <p:nvPr/>
        </p:nvSpPr>
        <p:spPr bwMode="auto">
          <a:xfrm>
            <a:off x="5076056" y="3725854"/>
            <a:ext cx="4041684" cy="2025180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</a:t>
            </a: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ท่องเที่ยวฯ  </a:t>
            </a:r>
            <a:endParaRPr lang="th-TH" sz="10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สป.ก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การท่องเที่ยวและกีฬา </a:t>
            </a:r>
            <a:endParaRPr lang="th-TH" sz="10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2.กรมการ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ท่องเที่ยว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</a:t>
            </a:r>
            <a:r>
              <a:rPr lang="th-TH" sz="1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ศึกษาธิการ  </a:t>
            </a:r>
            <a:endParaRPr lang="th-TH" sz="10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1.สถาบัน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วิทยาลัย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ชุมชน   10.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10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พิบูลสงคราม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19.ม.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สกลนคร                 28.ม.เทคโนโลยี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สุร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นารี 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2.ม.นเรศวร                  11.ม.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เพชรบุรี             20.ม.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สุราษฎร์ธานี             29.ม.วลัยลักษณ์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สงขลาฯ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12.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เพชรบูรณ์           21.ม.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อุดรธานี                  30.ม.แม่ฟ้าหลวง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4.ม.อุบลราชธานี            13.ม.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มหาสารคาม        22.ม.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อุบลราชธานี             31.ม.มหิดล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5.ม.นครพนม                14.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ราชนครินทร์        23.ม.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โนฯราชมงคลกรุงเทพ      32.ม.บูรพา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กาฬสินธุ์ 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15.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ร้อยเอ็ด             24.ม.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โนฯราชมงคลรัตนโกสินทร์ 33.ม.เชียงใหม่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เชียงราย        16.ม.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เลย                   25.ม.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โน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ฯ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ราชมงคลล้านนา        34.ม.พะเยา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นครราชสีมา   17.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ลำปาง                26.ม.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โน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ฯ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ราชมงคลสุวรรณภูมิ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9.ม.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ราช</a:t>
            </a:r>
            <a:r>
              <a:rPr lang="th-TH" sz="10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บุรีรัมย์         18.</a:t>
            </a:r>
            <a:r>
              <a:rPr lang="th-TH" sz="1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ม.ราช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ศรีสะ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27.ม.</a:t>
            </a:r>
            <a:r>
              <a:rPr lang="th-TH" sz="10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</a:t>
            </a:r>
            <a:r>
              <a:rPr lang="th-TH" sz="10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โนฯราชมงคลอีสาน</a:t>
            </a:r>
            <a:endParaRPr lang="th-TH" sz="10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73444" y="5839809"/>
            <a:ext cx="3558386" cy="325495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</a:t>
            </a:r>
            <a:r>
              <a:rPr lang="en-US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940.8792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4" y="5844308"/>
            <a:ext cx="1419641" cy="393004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280153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ชื่อเรื่อง 67"/>
          <p:cNvSpPr txBox="1">
            <a:spLocks/>
          </p:cNvSpPr>
          <p:nvPr/>
        </p:nvSpPr>
        <p:spPr bwMode="auto">
          <a:xfrm>
            <a:off x="1489556" y="1340768"/>
            <a:ext cx="7654444" cy="366119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4 ประเทศไทยมี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รายได้จาก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การท่องเที่ยวเพิ่มขึ้นและมีขีดความสามารถในการแข่งขันด้านการท่องเที่ยวสูงขึ้น</a:t>
            </a:r>
            <a:endParaRPr lang="th-TH" sz="1600" b="1" dirty="0"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7" name="Rectangle 97"/>
          <p:cNvSpPr>
            <a:spLocks noChangeArrowheads="1"/>
          </p:cNvSpPr>
          <p:nvPr/>
        </p:nvSpPr>
        <p:spPr bwMode="auto">
          <a:xfrm>
            <a:off x="5120284" y="5805264"/>
            <a:ext cx="3997456" cy="325495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310.9825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20472" y="6484963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11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1044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4904</TotalTime>
  <Words>2255</Words>
  <Application>Microsoft Office PowerPoint</Application>
  <PresentationFormat>On-screen Show (4:3)</PresentationFormat>
  <Paragraphs>252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Angsana New</vt:lpstr>
      <vt:lpstr>Arial</vt:lpstr>
      <vt:lpstr>Calibri</vt:lpstr>
      <vt:lpstr>Cordia New</vt:lpstr>
      <vt:lpstr>Tahoma</vt:lpstr>
      <vt:lpstr>TH SarabunPSK</vt:lpstr>
      <vt:lpstr>การออกแบบเริ่มต้น</vt:lpstr>
      <vt:lpstr>ยุทธศาสตร์ที่ 7 การพัฒนาโครงสร้างพื้นฐานและระบบโลจิสติกส์</vt:lpstr>
      <vt:lpstr>ยุทธศาสตร์ที่ 8 การพัฒนาวิทยาศาสตร์ เทคโนโลยี วิจัย และนวัตกรรม</vt:lpstr>
      <vt:lpstr>ยุทธศาสตร์ที่ 3 การสร้างความเข้มแข็งทางเศรษฐกิจและแข่งขันได้อย่างยั่งยืน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ฐิติมน เทพนู</cp:lastModifiedBy>
  <cp:revision>724</cp:revision>
  <cp:lastPrinted>2016-10-10T15:43:14Z</cp:lastPrinted>
  <dcterms:created xsi:type="dcterms:W3CDTF">2016-09-14T02:46:58Z</dcterms:created>
  <dcterms:modified xsi:type="dcterms:W3CDTF">2016-10-17T04:25:23Z</dcterms:modified>
</cp:coreProperties>
</file>