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303" r:id="rId2"/>
  </p:sldIdLst>
  <p:sldSz cx="9144000" cy="6858000" type="screen4x3"/>
  <p:notesSz cx="6805613" cy="99393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0" autoAdjust="0"/>
    <p:restoredTop sz="94434" autoAdjust="0"/>
  </p:normalViewPr>
  <p:slideViewPr>
    <p:cSldViewPr>
      <p:cViewPr varScale="1">
        <p:scale>
          <a:sx n="81" d="100"/>
          <a:sy n="81" d="100"/>
        </p:scale>
        <p:origin x="115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1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2949099" cy="496967"/>
          </a:xfrm>
          <a:prstGeom prst="rect">
            <a:avLst/>
          </a:prstGeom>
        </p:spPr>
        <p:txBody>
          <a:bodyPr vert="horz" lIns="91570" tIns="45786" rIns="91570" bIns="45786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45" y="2"/>
            <a:ext cx="2949099" cy="496967"/>
          </a:xfrm>
          <a:prstGeom prst="rect">
            <a:avLst/>
          </a:prstGeom>
        </p:spPr>
        <p:txBody>
          <a:bodyPr vert="horz" lIns="91570" tIns="45786" rIns="91570" bIns="45786" rtlCol="0"/>
          <a:lstStyle>
            <a:lvl1pPr algn="r">
              <a:defRPr sz="1200"/>
            </a:lvl1pPr>
          </a:lstStyle>
          <a:p>
            <a:fld id="{81209E78-3871-4FEB-B8D8-BBB136984515}" type="datetimeFigureOut">
              <a:rPr lang="th-TH" smtClean="0"/>
              <a:pPr/>
              <a:t>10/10/59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0" tIns="45786" rIns="91570" bIns="45786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1188"/>
            <a:ext cx="5444490" cy="4472702"/>
          </a:xfrm>
          <a:prstGeom prst="rect">
            <a:avLst/>
          </a:prstGeom>
        </p:spPr>
        <p:txBody>
          <a:bodyPr vert="horz" lIns="91570" tIns="45786" rIns="91570" bIns="45786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5" y="9440649"/>
            <a:ext cx="2949099" cy="496967"/>
          </a:xfrm>
          <a:prstGeom prst="rect">
            <a:avLst/>
          </a:prstGeom>
        </p:spPr>
        <p:txBody>
          <a:bodyPr vert="horz" lIns="91570" tIns="45786" rIns="91570" bIns="45786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45" y="9440649"/>
            <a:ext cx="2949099" cy="496967"/>
          </a:xfrm>
          <a:prstGeom prst="rect">
            <a:avLst/>
          </a:prstGeom>
        </p:spPr>
        <p:txBody>
          <a:bodyPr vert="horz" lIns="91570" tIns="45786" rIns="91570" bIns="45786" rtlCol="0" anchor="b"/>
          <a:lstStyle>
            <a:lvl1pPr algn="r">
              <a:defRPr sz="1200"/>
            </a:lvl1pPr>
          </a:lstStyle>
          <a:p>
            <a:fld id="{DEF73172-1009-47E5-BC27-A5C062198CB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43213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9554" indent="-28829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53159" indent="-230631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14425" indent="-230631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75689" indent="-230631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36953" indent="-23063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98217" indent="-23063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59481" indent="-23063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920746" indent="-23063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fld id="{B6A50697-D5C1-4B64-B3F0-6DF749BA8815}" type="slidenum">
              <a:rPr lang="en-US" altLang="en-US" sz="1200"/>
              <a:pPr/>
              <a:t>1</a:t>
            </a:fld>
            <a:endParaRPr lang="th-TH" altLang="en-US" sz="1200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4763" y="671513"/>
            <a:ext cx="4657725" cy="3494087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0662" y="4460225"/>
            <a:ext cx="5276333" cy="415980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554804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42AD1-5225-4ED9-BD9D-F27D4BB5352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28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A5E89-33BB-461B-BA3D-981A4D28E4A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522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68B42-11CC-4D56-8D68-536EE80190D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033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176E8-0459-4571-BD4E-F993FA1D126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13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166CA-524D-4254-B029-DD79E50FDBF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89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B4AD2-2AD5-494D-8EAF-6C94A063146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563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F3E77-502B-42C2-95FE-D23A91DFABC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144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77D296-C7EE-4719-B983-F91BDF263A6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335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F653BA-8E27-4E75-8259-8AFBE54ACDE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263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45B62-8E12-47D2-9DB1-6EA1A693D9B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475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08741-5D93-4D96-BCA9-FBBB2156EEB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413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0CE698-99E4-4607-92A7-D450810DA75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44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3"/>
          <p:cNvSpPr>
            <a:spLocks noChangeArrowheads="1"/>
          </p:cNvSpPr>
          <p:nvPr/>
        </p:nvSpPr>
        <p:spPr bwMode="auto">
          <a:xfrm>
            <a:off x="-9919" y="1345486"/>
            <a:ext cx="1489231" cy="472594"/>
          </a:xfrm>
          <a:prstGeom prst="homePlate">
            <a:avLst>
              <a:gd name="adj" fmla="val 19591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8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เป้าหมายแผนฯ 12</a:t>
            </a:r>
          </a:p>
        </p:txBody>
      </p:sp>
      <p:sp>
        <p:nvSpPr>
          <p:cNvPr id="2055" name="AutoShape 31"/>
          <p:cNvSpPr>
            <a:spLocks noChangeArrowheads="1"/>
          </p:cNvSpPr>
          <p:nvPr/>
        </p:nvSpPr>
        <p:spPr bwMode="auto">
          <a:xfrm>
            <a:off x="2296" y="816816"/>
            <a:ext cx="1479590" cy="461665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400" b="1" dirty="0"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57" name="AutoShape 38"/>
          <p:cNvSpPr>
            <a:spLocks noChangeArrowheads="1"/>
          </p:cNvSpPr>
          <p:nvPr/>
        </p:nvSpPr>
        <p:spPr bwMode="auto">
          <a:xfrm>
            <a:off x="0" y="2529752"/>
            <a:ext cx="1460500" cy="414000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0000"/>
              </a:lnSpc>
              <a:defRPr/>
            </a:pPr>
            <a:r>
              <a:rPr lang="th-TH" sz="1400" b="1" dirty="0">
                <a:latin typeface="TH SarabunPSK" panose="020B0500040200020003" pitchFamily="34" charset="-34"/>
                <a:cs typeface="TH SarabunPSK" pitchFamily="34" charset="-34"/>
              </a:rPr>
              <a:t>เป้า</a:t>
            </a: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หมายแผนบูรณาการ</a:t>
            </a:r>
          </a:p>
        </p:txBody>
      </p:sp>
      <p:sp>
        <p:nvSpPr>
          <p:cNvPr id="2071" name="Rectangle 98"/>
          <p:cNvSpPr>
            <a:spLocks noChangeArrowheads="1"/>
          </p:cNvSpPr>
          <p:nvPr/>
        </p:nvSpPr>
        <p:spPr bwMode="auto">
          <a:xfrm>
            <a:off x="1489556" y="1864630"/>
            <a:ext cx="7583191" cy="573879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ctr"/>
          <a:lstStyle/>
          <a:p>
            <a:pPr>
              <a:defRPr/>
            </a:pPr>
            <a:r>
              <a:rPr lang="th-TH" sz="1400" b="1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2.1 </a:t>
            </a:r>
            <a:r>
              <a:rPr lang="th-TH" sz="14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เมืองศูนย์กลางของจังหวัดที่ได้รับการพัฒนาเป็นเมืองน่าอยู่เพิ่มขึ้น</a:t>
            </a:r>
            <a:endParaRPr lang="th-TH" sz="1400" b="1" spc="-4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4" name="AutoShape 38"/>
          <p:cNvSpPr>
            <a:spLocks noChangeArrowheads="1"/>
          </p:cNvSpPr>
          <p:nvPr/>
        </p:nvSpPr>
        <p:spPr bwMode="auto">
          <a:xfrm>
            <a:off x="0" y="1941945"/>
            <a:ext cx="1489231" cy="494355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ตัวชี้วัดเป้าหมาย</a:t>
            </a:r>
          </a:p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</a:p>
        </p:txBody>
      </p:sp>
      <p:sp>
        <p:nvSpPr>
          <p:cNvPr id="3089" name="TextBox 27"/>
          <p:cNvSpPr txBox="1">
            <a:spLocks noChangeArrowheads="1"/>
          </p:cNvSpPr>
          <p:nvPr/>
        </p:nvSpPr>
        <p:spPr bwMode="auto">
          <a:xfrm>
            <a:off x="0" y="-46263"/>
            <a:ext cx="91440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th-TH" sz="20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แผนงาน</a:t>
            </a:r>
            <a:r>
              <a:rPr lang="th-TH" sz="2000" b="1" dirty="0" err="1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บูรณา</a:t>
            </a:r>
            <a:r>
              <a:rPr lang="th-TH" sz="20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การส่งเสริมการพัฒนาจังหวัดและกลุ่มจังหวัดแบบ</a:t>
            </a:r>
            <a:r>
              <a:rPr lang="th-TH" sz="2000" b="1" dirty="0" err="1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บูรณา</a:t>
            </a:r>
            <a:r>
              <a:rPr lang="th-TH" sz="20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(26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,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432.7035 ล้านบาท)</a:t>
            </a:r>
          </a:p>
          <a:p>
            <a:pPr algn="ctr">
              <a:spcBef>
                <a:spcPct val="0"/>
              </a:spcBef>
              <a:buNone/>
            </a:pPr>
            <a:r>
              <a:rPr lang="th-TH" alt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altLang="en-US" sz="1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5" name="ชื่อเรื่อง 67"/>
          <p:cNvSpPr txBox="1">
            <a:spLocks/>
          </p:cNvSpPr>
          <p:nvPr/>
        </p:nvSpPr>
        <p:spPr bwMode="auto">
          <a:xfrm>
            <a:off x="1494579" y="1317602"/>
            <a:ext cx="7595067" cy="475571"/>
          </a:xfrm>
          <a:prstGeom prst="rect">
            <a:avLst/>
          </a:prstGeom>
          <a:solidFill>
            <a:srgbClr val="CFF2B4"/>
          </a:solidFill>
          <a:ln w="3175" cmpd="sng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/>
          <a:p>
            <a:pPr>
              <a:defRPr/>
            </a:pPr>
            <a:r>
              <a:rPr lang="th-TH" sz="1400" b="1" dirty="0" smtClean="0">
                <a:solidFill>
                  <a:sysClr val="windowText" lastClr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เป้าหมายที่ 2 เพิ่มจำนวนเมืองศูนย์กลางของจังหวัดเป็นเมืองน่าอยู่สำหรับคนทุกกลุ่มในสังคม</a:t>
            </a:r>
            <a:endParaRPr lang="th-TH" sz="1400" b="1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 bwMode="auto">
          <a:xfrm>
            <a:off x="1489555" y="849638"/>
            <a:ext cx="7606943" cy="412099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l"/>
            <a:r>
              <a:rPr lang="th-TH" sz="1400" b="1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ยุทธศาสตร์ที่ 9 การพัฒนาภาค เมือง และพื้นที่เศรษฐกิจ</a:t>
            </a:r>
            <a:endParaRPr lang="en-US" sz="14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-6914" y="2492896"/>
            <a:ext cx="9124654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97"/>
          <p:cNvSpPr>
            <a:spLocks noChangeArrowheads="1"/>
          </p:cNvSpPr>
          <p:nvPr/>
        </p:nvSpPr>
        <p:spPr bwMode="auto">
          <a:xfrm>
            <a:off x="1470432" y="2533790"/>
            <a:ext cx="7602316" cy="393650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lvl="1">
              <a:defRPr/>
            </a:pPr>
            <a:r>
              <a:rPr lang="th-TH" sz="1400" b="1" kern="0" dirty="0" smtClean="0">
                <a:solidFill>
                  <a:srgbClr val="000000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1. พื้นที่ภูมิภาคและพื้นที่เศรษฐกิจมีขีดความสามารถในการแข่งขัน</a:t>
            </a:r>
            <a:endParaRPr lang="en-US" sz="1400" b="1" kern="0" dirty="0">
              <a:solidFill>
                <a:srgbClr val="000000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80" name="AutoShape 86"/>
          <p:cNvSpPr>
            <a:spLocks noChangeArrowheads="1"/>
          </p:cNvSpPr>
          <p:nvPr/>
        </p:nvSpPr>
        <p:spPr bwMode="auto">
          <a:xfrm>
            <a:off x="-11875" y="2975221"/>
            <a:ext cx="1451808" cy="2285547"/>
          </a:xfrm>
          <a:prstGeom prst="homePlate">
            <a:avLst>
              <a:gd name="adj" fmla="val 1856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ตัวชี้วัด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เป้าหมายแผน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บูรณาการ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9" name="AutoShape 86"/>
          <p:cNvSpPr>
            <a:spLocks noChangeArrowheads="1"/>
          </p:cNvSpPr>
          <p:nvPr/>
        </p:nvSpPr>
        <p:spPr bwMode="auto">
          <a:xfrm>
            <a:off x="843" y="5286388"/>
            <a:ext cx="1425241" cy="713230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itchFamily="34" charset="-34"/>
              </a:rPr>
              <a:t>หน่วยงานที่</a:t>
            </a: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รับผิดชอบ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หน่วยงานเจ้าภาพ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กระทรวงมหาดไทย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สำนักงานปลัดกระทรวงมหาดไทย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0" name="Rectangle 97"/>
          <p:cNvSpPr>
            <a:spLocks noChangeArrowheads="1"/>
          </p:cNvSpPr>
          <p:nvPr/>
        </p:nvSpPr>
        <p:spPr bwMode="auto">
          <a:xfrm>
            <a:off x="1461513" y="5286388"/>
            <a:ext cx="7594958" cy="696164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14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76 จังหวัด 18 กลุ่มจังหวัด </a:t>
            </a:r>
            <a:endParaRPr lang="th-TH" sz="1400" b="1" dirty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7" name="Rectangle 97"/>
          <p:cNvSpPr>
            <a:spLocks noChangeArrowheads="1"/>
          </p:cNvSpPr>
          <p:nvPr/>
        </p:nvSpPr>
        <p:spPr bwMode="auto">
          <a:xfrm>
            <a:off x="1459764" y="6345792"/>
            <a:ext cx="7624859" cy="268764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lvl="1" algn="ctr">
              <a:defRPr/>
            </a:pPr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26</a:t>
            </a:r>
            <a:r>
              <a:rPr lang="en-US" sz="1400" b="1" dirty="0" smtClean="0">
                <a:latin typeface="TH SarabunPSK" pitchFamily="34" charset="-34"/>
                <a:cs typeface="TH SarabunPSK" pitchFamily="34" charset="-34"/>
              </a:rPr>
              <a:t>,</a:t>
            </a:r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432.7035</a:t>
            </a:r>
            <a:endParaRPr lang="en-US" sz="1400" b="1" kern="0" dirty="0">
              <a:solidFill>
                <a:srgbClr val="000000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2792" y="369522"/>
            <a:ext cx="1496145" cy="338554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ยุทธศาสตร์ชาติ </a:t>
            </a:r>
            <a:r>
              <a:rPr lang="en-US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20 </a:t>
            </a: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ปี</a:t>
            </a:r>
          </a:p>
        </p:txBody>
      </p:sp>
      <p:sp>
        <p:nvSpPr>
          <p:cNvPr id="52" name="Title 1"/>
          <p:cNvSpPr txBox="1">
            <a:spLocks/>
          </p:cNvSpPr>
          <p:nvPr/>
        </p:nvSpPr>
        <p:spPr bwMode="auto">
          <a:xfrm>
            <a:off x="1503297" y="383768"/>
            <a:ext cx="7622077" cy="354151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>
              <a:defRPr/>
            </a:pPr>
            <a:r>
              <a:rPr lang="th-TH" sz="14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6. ด้านการปรับสมดุลและพัฒนาระบบบริหารจัดการภาครัฐ</a:t>
            </a:r>
            <a:endParaRPr lang="th-TH" sz="1400" b="1" kern="0" dirty="0">
              <a:solidFill>
                <a:sysClr val="windowText" lastClr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884368" y="655142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9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ตุลาคม 2559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-9069" y="779131"/>
            <a:ext cx="9143999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97"/>
          <p:cNvSpPr>
            <a:spLocks noChangeArrowheads="1"/>
          </p:cNvSpPr>
          <p:nvPr/>
        </p:nvSpPr>
        <p:spPr bwMode="auto">
          <a:xfrm>
            <a:off x="1464759" y="6028936"/>
            <a:ext cx="7612082" cy="273132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lvl="1" algn="ctr">
              <a:defRPr/>
            </a:pPr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26</a:t>
            </a:r>
            <a:r>
              <a:rPr lang="en-US" sz="1400" b="1" dirty="0" smtClean="0">
                <a:latin typeface="TH SarabunPSK" pitchFamily="34" charset="-34"/>
                <a:cs typeface="TH SarabunPSK" pitchFamily="34" charset="-34"/>
              </a:rPr>
              <a:t>,</a:t>
            </a:r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432.7035</a:t>
            </a:r>
            <a:endParaRPr lang="en-US" sz="1350" b="1" kern="0" dirty="0">
              <a:solidFill>
                <a:srgbClr val="000000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59" name="AutoShape 86"/>
          <p:cNvSpPr>
            <a:spLocks noChangeArrowheads="1"/>
          </p:cNvSpPr>
          <p:nvPr/>
        </p:nvSpPr>
        <p:spPr bwMode="auto">
          <a:xfrm>
            <a:off x="18318" y="6045319"/>
            <a:ext cx="1419641" cy="262970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AutoShape 86"/>
          <p:cNvSpPr>
            <a:spLocks noChangeArrowheads="1"/>
          </p:cNvSpPr>
          <p:nvPr/>
        </p:nvSpPr>
        <p:spPr bwMode="auto">
          <a:xfrm>
            <a:off x="-9860" y="6358435"/>
            <a:ext cx="1419641" cy="262970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งบประมาณรวม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36" name="Table 9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783942"/>
              </p:ext>
            </p:extLst>
          </p:nvPr>
        </p:nvGraphicFramePr>
        <p:xfrm>
          <a:off x="1468447" y="2992583"/>
          <a:ext cx="7580552" cy="2293805"/>
        </p:xfrm>
        <a:graphic>
          <a:graphicData uri="http://schemas.openxmlformats.org/drawingml/2006/table">
            <a:tbl>
              <a:tblPr firstRow="1" bandRow="1">
                <a:effectLst>
                  <a:outerShdw blurRad="40005" dist="20320" dir="5400000" algn="ctr" rotWithShape="0">
                    <a:srgbClr val="000000">
                      <a:alpha val="38000"/>
                    </a:srgbClr>
                  </a:outerShdw>
                </a:effectLst>
                <a:tableStyleId>{5C22544A-7EE6-4342-B048-85BDC9FD1C3A}</a:tableStyleId>
              </a:tblPr>
              <a:tblGrid>
                <a:gridCol w="1082936"/>
                <a:gridCol w="1082936"/>
                <a:gridCol w="1082936"/>
                <a:gridCol w="1082936"/>
                <a:gridCol w="1082936"/>
                <a:gridCol w="1082936"/>
                <a:gridCol w="1082936"/>
              </a:tblGrid>
              <a:tr h="2293805">
                <a:tc>
                  <a:txBody>
                    <a:bodyPr/>
                    <a:lstStyle/>
                    <a:p>
                      <a:pPr fontAlgn="b">
                        <a:lnSpc>
                          <a:spcPct val="75000"/>
                        </a:lnSpc>
                        <a:buAutoNum type="arabicPeriod"/>
                      </a:pP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ขนาดเศรษฐกิจกลุ่มจังหวัดเพิ่มขึ้น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en-US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%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th-TH" sz="1100" b="1" dirty="0" smtClean="0">
                        <a:solidFill>
                          <a:sysClr val="windowText" lastClr="00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fontAlgn="b">
                        <a:lnSpc>
                          <a:spcPct val="75000"/>
                        </a:lnSpc>
                      </a:pP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2. ขนาดเศรษฐกิจภาคเกษตรเพิ่มขึ้น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en-US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%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th-TH" sz="1100" b="1" dirty="0" smtClean="0">
                        <a:solidFill>
                          <a:sysClr val="windowText" lastClr="00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fontAlgn="b">
                        <a:lnSpc>
                          <a:spcPct val="75000"/>
                        </a:lnSpc>
                      </a:pP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3. ขนาดเศรษฐกิจสาขาอุตสาหกรรมและเหมืองแร่เพิ่มขึ้น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en-US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%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th-TH" sz="1100" b="1" dirty="0" smtClean="0">
                        <a:solidFill>
                          <a:sysClr val="windowText" lastClr="00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fontAlgn="b">
                        <a:lnSpc>
                          <a:spcPct val="75000"/>
                        </a:lnSpc>
                      </a:pP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4. อัตราขยายตัวมูลค่าผลิตภัณฑ์กลุ่มจังหวัดเพิ่มขึ้น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en-US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%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th-TH" sz="1100" b="1" dirty="0" smtClean="0">
                        <a:solidFill>
                          <a:sysClr val="windowText" lastClr="00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fontAlgn="b">
                        <a:lnSpc>
                          <a:spcPct val="75000"/>
                        </a:lnSpc>
                      </a:pP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5. อัตราขยายตัวภาคเกษตรเพิ่มขึ้น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en-US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%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en-US" sz="1100" b="1" baseline="0" dirty="0" smtClean="0">
                        <a:solidFill>
                          <a:sysClr val="windowText" lastClr="00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6. อัตราขยายตัวสาขาอุตสาหกรรมและเหมืองแร่เพิ่มขึ้น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en-US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%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th-TH" sz="1100" b="1" dirty="0" smtClean="0">
                        <a:solidFill>
                          <a:sysClr val="windowText" lastClr="00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fontAlgn="b">
                        <a:lnSpc>
                          <a:spcPct val="75000"/>
                        </a:lnSpc>
                      </a:pPr>
                      <a:endParaRPr lang="th-TH" sz="1100" b="1" dirty="0" smtClean="0">
                        <a:solidFill>
                          <a:sysClr val="windowText" lastClr="00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EEFFFF"/>
                        </a:gs>
                        <a:gs pos="74000">
                          <a:srgbClr val="E0FEFF"/>
                        </a:gs>
                        <a:gs pos="83000">
                          <a:srgbClr val="D6FEFF"/>
                        </a:gs>
                        <a:gs pos="100000">
                          <a:srgbClr val="D0FFFF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fontAlgn="b">
                        <a:lnSpc>
                          <a:spcPct val="75000"/>
                        </a:lnSpc>
                      </a:pP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7. มูลค่าผลิตภัณฑ์กลุ่มจังหวัดเฉลี่ยต่อหัวเพิ่มขึ้น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en-US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%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en-US" sz="1100" b="1" dirty="0" smtClean="0">
                        <a:solidFill>
                          <a:sysClr val="windowText" lastClr="00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fontAlgn="b">
                        <a:lnSpc>
                          <a:spcPct val="75000"/>
                        </a:lnSpc>
                      </a:pP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8. ผลิตภาพแรงงานเพิ่มขึ้น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en-US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%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th-TH" sz="1100" b="1" dirty="0" smtClean="0">
                        <a:solidFill>
                          <a:sysClr val="windowText" lastClr="00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fontAlgn="b">
                        <a:lnSpc>
                          <a:spcPct val="75000"/>
                        </a:lnSpc>
                      </a:pP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9. อัตราการขยายตัวของผลิตภาพแรงงานเพิ่มขึ้น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en-US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%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th-TH" sz="1100" b="1" dirty="0" smtClean="0">
                        <a:solidFill>
                          <a:sysClr val="windowText" lastClr="00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fontAlgn="b">
                        <a:lnSpc>
                          <a:spcPct val="75000"/>
                        </a:lnSpc>
                      </a:pP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10. อัตราการว่างงานลดลงไม่น้อยกว่า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en-US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%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11. รายได้การท่องเที่ยวเพิ่มขึ้น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en-US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%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th-TH" sz="1100" b="1" dirty="0" smtClean="0">
                        <a:solidFill>
                          <a:sysClr val="windowText" lastClr="00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12. อัตราการขยายตัวรายได้ท่องเที่ยวเพิ่มขึ้น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en-US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%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th-TH" sz="1100" b="1" dirty="0" smtClean="0">
                        <a:solidFill>
                          <a:sysClr val="windowText" lastClr="00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EEFFFF"/>
                        </a:gs>
                        <a:gs pos="74000">
                          <a:srgbClr val="E0FEFF"/>
                        </a:gs>
                        <a:gs pos="83000">
                          <a:srgbClr val="D6FEFF"/>
                        </a:gs>
                        <a:gs pos="100000">
                          <a:srgbClr val="D0FFFF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13. ร้อยละของประชากรที่อยู่ใต้เส้นความยากจนลดลงไม่น้อยกว่า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en-US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%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endParaRPr lang="en-US" sz="1100" b="1" dirty="0" smtClean="0">
                        <a:solidFill>
                          <a:sysClr val="windowText" lastClr="00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fontAlgn="b"/>
                      <a:r>
                        <a:rPr lang="en-US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14. </a:t>
                      </a:r>
                      <a:r>
                        <a:rPr lang="en-US" sz="1100" b="1" dirty="0" err="1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Gini</a:t>
                      </a:r>
                      <a:r>
                        <a:rPr lang="en-US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Coefficient </a:t>
                      </a: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(การกระจายรายได้เพิ่มขึ้น 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%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))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15.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ร้อยละผู้อยู่ในระบบประกันสังคมต่อกำลังแรงงานไม่น้อยกว่า</a:t>
                      </a:r>
                      <a:r>
                        <a:rPr lang="en-US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(%)</a:t>
                      </a:r>
                      <a:endParaRPr lang="th-TH" sz="1100" b="1" dirty="0" smtClean="0">
                        <a:solidFill>
                          <a:sysClr val="windowText" lastClr="00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EEFFFF"/>
                        </a:gs>
                        <a:gs pos="74000">
                          <a:srgbClr val="E0FEFF"/>
                        </a:gs>
                        <a:gs pos="83000">
                          <a:srgbClr val="D6FEFF"/>
                        </a:gs>
                        <a:gs pos="100000">
                          <a:srgbClr val="D0FFFF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16. สัดส่วนประชากรต่อจำนวนแพทย์ลดลง</a:t>
                      </a:r>
                    </a:p>
                    <a:p>
                      <a:pPr fontAlgn="b"/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17. จำนวนปีการศึกษาเฉลี่ยประชากรไทยอายุ 15-59 ปี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18. ค่าเฉลี่ยคะแนน </a:t>
                      </a:r>
                      <a:r>
                        <a:rPr lang="en-US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O-net </a:t>
                      </a: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ม.3 เพิ่มขึ้น 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%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th-TH" sz="1100" b="1" dirty="0" smtClean="0">
                        <a:solidFill>
                          <a:sysClr val="windowText" lastClr="00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19. อัตราการเปลี่ยนแปลง </a:t>
                      </a:r>
                      <a:r>
                        <a:rPr lang="en-US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Per Cap. </a:t>
                      </a: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ในจังหวัดเพิ่มขึ้น 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%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th-TH" sz="1100" b="1" dirty="0" smtClean="0">
                        <a:solidFill>
                          <a:sysClr val="windowText" lastClr="00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20. อัตราการเปลี่ยนแปลง </a:t>
                      </a:r>
                      <a:r>
                        <a:rPr lang="en-US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GPP </a:t>
                      </a: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จังหวัดเพิ่มขึ้น 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%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en-US" sz="1100" b="1" baseline="0" dirty="0" smtClean="0">
                        <a:solidFill>
                          <a:sysClr val="windowText" lastClr="00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EEFFFF"/>
                        </a:gs>
                        <a:gs pos="74000">
                          <a:srgbClr val="E0FEFF"/>
                        </a:gs>
                        <a:gs pos="83000">
                          <a:srgbClr val="D6FEFF"/>
                        </a:gs>
                        <a:gs pos="100000">
                          <a:srgbClr val="D0FFFF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21.</a:t>
                      </a: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สัดส่วนหนี้เฉลี่ยต่อ </a:t>
                      </a:r>
                      <a:r>
                        <a:rPr lang="en-US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Per Cap. </a:t>
                      </a: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(เท่า)</a:t>
                      </a:r>
                      <a:endParaRPr lang="en-US" sz="1100" b="1" dirty="0" smtClean="0">
                        <a:solidFill>
                          <a:sysClr val="windowText" lastClr="00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fontAlgn="b">
                        <a:lnSpc>
                          <a:spcPct val="75000"/>
                        </a:lnSpc>
                      </a:pP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22. สัดส่วนการออมเฉลี่ยต่อ </a:t>
                      </a:r>
                      <a:r>
                        <a:rPr lang="en-US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Per Cap. </a:t>
                      </a: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%)</a:t>
                      </a:r>
                      <a:endParaRPr lang="th-TH" sz="1100" b="1" dirty="0" smtClean="0">
                        <a:solidFill>
                          <a:sysClr val="windowText" lastClr="00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fontAlgn="b"/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23. ร้อยละของสถานพยาบาลได้รับการรับรอง </a:t>
                      </a:r>
                      <a:r>
                        <a:rPr lang="en-US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HA</a:t>
                      </a: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ไม่น้อยกว่า 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%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en-US" sz="1100" b="1" dirty="0" smtClean="0">
                        <a:solidFill>
                          <a:sysClr val="windowText" lastClr="00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24.</a:t>
                      </a: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ร้อยละของครัวเรือนที่เข้าถึงน้ำประปา </a:t>
                      </a:r>
                      <a:r>
                        <a:rPr lang="en-US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(%)</a:t>
                      </a:r>
                    </a:p>
                  </a:txBody>
                  <a:tcPr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EEFFFF"/>
                        </a:gs>
                        <a:gs pos="74000">
                          <a:srgbClr val="E0FEFF"/>
                        </a:gs>
                        <a:gs pos="83000">
                          <a:srgbClr val="D6FEFF"/>
                        </a:gs>
                        <a:gs pos="100000">
                          <a:srgbClr val="D0FFFF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25.</a:t>
                      </a: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ร้อยละครัวเรือนที่เข้าถึงไฟฟ้า </a:t>
                      </a:r>
                      <a:r>
                        <a:rPr lang="en-US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(%)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26. ร้อยละภาษีที่ </a:t>
                      </a:r>
                      <a:r>
                        <a:rPr lang="th-TH" sz="1100" b="1" dirty="0" err="1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อปท.</a:t>
                      </a: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จัดเก็บได้ต่อรายได้รวมที่ไม่รวมเงินอุดหนุนและเงินอุดหนุนเฉพาะกิจเพิ่มขึ้น 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%</a:t>
                      </a:r>
                      <a:r>
                        <a:rPr lang="th-TH" sz="1100" b="1" baseline="0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th-TH" sz="1100" b="1" dirty="0" smtClean="0">
                        <a:solidFill>
                          <a:sysClr val="windowText" lastClr="00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fontAlgn="b">
                        <a:lnSpc>
                          <a:spcPct val="75000"/>
                        </a:lnSpc>
                      </a:pP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27. ความ</a:t>
                      </a:r>
                      <a:b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สามารถในการเบิกจ่ายงบจังหวัด </a:t>
                      </a:r>
                      <a:r>
                        <a:rPr lang="en-US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(%)</a:t>
                      </a:r>
                      <a:endParaRPr lang="en-US" sz="1100" b="1" dirty="0">
                        <a:solidFill>
                          <a:sysClr val="windowText" lastClr="00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28. อัตราการเปลี่ยนแปลงของพื้นที่ป่าไม้เพิ่มขึ้น </a:t>
                      </a:r>
                      <a:r>
                        <a:rPr lang="en-US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(%)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29.</a:t>
                      </a: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ปริมาณขยะในจังหวัดลดลง (ตัน)</a:t>
                      </a:r>
                    </a:p>
                    <a:p>
                      <a:pPr fontAlgn="b">
                        <a:lnSpc>
                          <a:spcPct val="75000"/>
                        </a:lnSpc>
                      </a:pPr>
                      <a:endParaRPr lang="th-TH" sz="1100" b="1" dirty="0" smtClean="0">
                        <a:solidFill>
                          <a:sysClr val="windowText" lastClr="00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EEFFFF"/>
                        </a:gs>
                        <a:gs pos="74000">
                          <a:srgbClr val="E0FEFF"/>
                        </a:gs>
                        <a:gs pos="83000">
                          <a:srgbClr val="D6FEFF"/>
                        </a:gs>
                        <a:gs pos="100000">
                          <a:srgbClr val="D0FFFF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30. อัตราการขยายตัวของมูลค่าการค้าชายแดนเพิ่มขึ้น (</a:t>
                      </a:r>
                      <a:r>
                        <a:rPr lang="en-US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%)</a:t>
                      </a:r>
                      <a:endParaRPr lang="th-TH" sz="1100" b="1" dirty="0" smtClean="0">
                        <a:solidFill>
                          <a:sysClr val="windowText" lastClr="00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31.</a:t>
                      </a: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สัดส่วนมูลค่าการค้าชายแดนต่อ </a:t>
                      </a:r>
                      <a:r>
                        <a:rPr lang="en-US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GPP (%)</a:t>
                      </a:r>
                      <a:endParaRPr lang="th-TH" sz="1100" b="1" dirty="0" smtClean="0">
                        <a:solidFill>
                          <a:sysClr val="windowText" lastClr="000000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32.</a:t>
                      </a: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จำนวนวันที่ดัชนีคุณภาพอากาศ (</a:t>
                      </a:r>
                      <a:r>
                        <a:rPr lang="en-US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Air Quality Index </a:t>
                      </a: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เกินมาตรฐาน (วัน/ปี)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33. จำนวนวันที่ </a:t>
                      </a:r>
                      <a:r>
                        <a:rPr lang="en-US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PM10 </a:t>
                      </a: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เกินมาตรฐาน </a:t>
                      </a:r>
                      <a:b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100" b="1" dirty="0" smtClean="0">
                          <a:solidFill>
                            <a:sysClr val="windowText" lastClr="000000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(วัน/ปี)</a:t>
                      </a:r>
                    </a:p>
                  </a:txBody>
                  <a:tcPr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EEFFFF"/>
                        </a:gs>
                        <a:gs pos="74000">
                          <a:srgbClr val="E0FEFF"/>
                        </a:gs>
                        <a:gs pos="83000">
                          <a:srgbClr val="D6FEFF"/>
                        </a:gs>
                        <a:gs pos="100000">
                          <a:srgbClr val="D0FFFF"/>
                        </a:gs>
                      </a:gsLst>
                      <a:lin ang="54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812755" y="6551426"/>
            <a:ext cx="360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25</a:t>
            </a: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425828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C1F7F4"/>
        </a:solidFill>
        <a:ln>
          <a:noFill/>
          <a:headEnd/>
          <a:tailEnd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82550" h="38100"/>
        </a:sp3d>
      </a:spPr>
      <a:bodyPr anchor="ctr"/>
      <a:lstStyle>
        <a:defPPr eaLnBrk="1" hangingPunct="1">
          <a:defRPr sz="1000" b="1" spc="-50" dirty="0">
            <a:solidFill>
              <a:schemeClr val="tx1"/>
            </a:solidFill>
            <a:latin typeface="TH SarabunPSK" panose="020B0500040200020003" pitchFamily="34" charset="-34"/>
            <a:cs typeface="TH SarabunPSK" pitchFamily="34" charset="-34"/>
          </a:defRPr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4479</TotalTime>
  <Words>519</Words>
  <Application>Microsoft Office PowerPoint</Application>
  <PresentationFormat>On-screen Show (4:3)</PresentationFormat>
  <Paragraphs>63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Angsana New</vt:lpstr>
      <vt:lpstr>Arial</vt:lpstr>
      <vt:lpstr>Calibri</vt:lpstr>
      <vt:lpstr>Cordia New</vt:lpstr>
      <vt:lpstr>Tahoma</vt:lpstr>
      <vt:lpstr>TH SarabunPSK</vt:lpstr>
      <vt:lpstr>การออกแบบเริ่มต้น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สำนักนายกรัฐมนตรี</dc:title>
  <dc:creator>Samsung</dc:creator>
  <cp:lastModifiedBy>อัสนี  โชติมัย</cp:lastModifiedBy>
  <cp:revision>701</cp:revision>
  <cp:lastPrinted>2016-10-10T11:27:45Z</cp:lastPrinted>
  <dcterms:created xsi:type="dcterms:W3CDTF">2016-09-14T02:46:58Z</dcterms:created>
  <dcterms:modified xsi:type="dcterms:W3CDTF">2016-10-10T14:38:57Z</dcterms:modified>
</cp:coreProperties>
</file>