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"/>
  </p:notesMasterIdLst>
  <p:sldIdLst>
    <p:sldId id="304" r:id="rId2"/>
    <p:sldId id="303" r:id="rId3"/>
  </p:sldIdLst>
  <p:sldSz cx="9144000" cy="6858000" type="screen4x3"/>
  <p:notesSz cx="6805613" cy="99393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0" autoAdjust="0"/>
    <p:restoredTop sz="94434" autoAdjust="0"/>
  </p:normalViewPr>
  <p:slideViewPr>
    <p:cSldViewPr>
      <p:cViewPr varScale="1">
        <p:scale>
          <a:sx n="81" d="100"/>
          <a:sy n="81" d="100"/>
        </p:scale>
        <p:origin x="115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117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5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5" y="2"/>
            <a:ext cx="2949099" cy="496967"/>
          </a:xfrm>
          <a:prstGeom prst="rect">
            <a:avLst/>
          </a:prstGeom>
        </p:spPr>
        <p:txBody>
          <a:bodyPr vert="horz" lIns="91570" tIns="45786" rIns="91570" bIns="45786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45" y="2"/>
            <a:ext cx="2949099" cy="496967"/>
          </a:xfrm>
          <a:prstGeom prst="rect">
            <a:avLst/>
          </a:prstGeom>
        </p:spPr>
        <p:txBody>
          <a:bodyPr vert="horz" lIns="91570" tIns="45786" rIns="91570" bIns="45786" rtlCol="0"/>
          <a:lstStyle>
            <a:lvl1pPr algn="r">
              <a:defRPr sz="1200"/>
            </a:lvl1pPr>
          </a:lstStyle>
          <a:p>
            <a:fld id="{81209E78-3871-4FEB-B8D8-BBB136984515}" type="datetimeFigureOut">
              <a:rPr lang="th-TH" smtClean="0"/>
              <a:pPr/>
              <a:t>10/10/59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70" tIns="45786" rIns="91570" bIns="45786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21188"/>
            <a:ext cx="5444490" cy="4472702"/>
          </a:xfrm>
          <a:prstGeom prst="rect">
            <a:avLst/>
          </a:prstGeom>
        </p:spPr>
        <p:txBody>
          <a:bodyPr vert="horz" lIns="91570" tIns="45786" rIns="91570" bIns="45786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5" y="9440649"/>
            <a:ext cx="2949099" cy="496967"/>
          </a:xfrm>
          <a:prstGeom prst="rect">
            <a:avLst/>
          </a:prstGeom>
        </p:spPr>
        <p:txBody>
          <a:bodyPr vert="horz" lIns="91570" tIns="45786" rIns="91570" bIns="45786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45" y="9440649"/>
            <a:ext cx="2949099" cy="496967"/>
          </a:xfrm>
          <a:prstGeom prst="rect">
            <a:avLst/>
          </a:prstGeom>
        </p:spPr>
        <p:txBody>
          <a:bodyPr vert="horz" lIns="91570" tIns="45786" rIns="91570" bIns="45786" rtlCol="0" anchor="b"/>
          <a:lstStyle>
            <a:lvl1pPr algn="r">
              <a:defRPr sz="1200"/>
            </a:lvl1pPr>
          </a:lstStyle>
          <a:p>
            <a:fld id="{DEF73172-1009-47E5-BC27-A5C062198CB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43213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9554" indent="-28829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53159" indent="-230631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14425" indent="-230631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75689" indent="-230631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36953" indent="-23063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98217" indent="-23063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59481" indent="-23063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920746" indent="-23063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fld id="{B6A50697-D5C1-4B64-B3F0-6DF749BA8815}" type="slidenum">
              <a:rPr lang="en-US" altLang="en-US" sz="1200"/>
              <a:pPr/>
              <a:t>1</a:t>
            </a:fld>
            <a:endParaRPr lang="th-TH" altLang="en-US" sz="1200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4763" y="671513"/>
            <a:ext cx="4657725" cy="3494087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60662" y="4460225"/>
            <a:ext cx="5276333" cy="415980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950323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9554" indent="-28829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53159" indent="-230631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14425" indent="-230631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75689" indent="-230631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36953" indent="-23063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98217" indent="-23063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59481" indent="-23063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920746" indent="-23063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fld id="{B6A50697-D5C1-4B64-B3F0-6DF749BA8815}" type="slidenum">
              <a:rPr lang="en-US" altLang="en-US" sz="1200"/>
              <a:pPr/>
              <a:t>2</a:t>
            </a:fld>
            <a:endParaRPr lang="th-TH" altLang="en-US" sz="1200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4763" y="671513"/>
            <a:ext cx="4657725" cy="3494087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60662" y="4460225"/>
            <a:ext cx="5276333" cy="415980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554804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742AD1-5225-4ED9-BD9D-F27D4BB5352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28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A5E89-33BB-461B-BA3D-981A4D28E4A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522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68B42-11CC-4D56-8D68-536EE80190D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033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176E8-0459-4571-BD4E-F993FA1D126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13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166CA-524D-4254-B029-DD79E50FDBF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89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B4AD2-2AD5-494D-8EAF-6C94A063146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563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F3E77-502B-42C2-95FE-D23A91DFABC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144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77D296-C7EE-4719-B983-F91BDF263A6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335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F653BA-8E27-4E75-8259-8AFBE54ACDE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263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45B62-8E12-47D2-9DB1-6EA1A693D9B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475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08741-5D93-4D96-BCA9-FBBB2156EEB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413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0CE698-99E4-4607-92A7-D450810DA755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44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3"/>
          <p:cNvSpPr>
            <a:spLocks noChangeArrowheads="1"/>
          </p:cNvSpPr>
          <p:nvPr/>
        </p:nvSpPr>
        <p:spPr bwMode="auto">
          <a:xfrm>
            <a:off x="0" y="1205150"/>
            <a:ext cx="1489231" cy="690325"/>
          </a:xfrm>
          <a:prstGeom prst="homePlate">
            <a:avLst>
              <a:gd name="adj" fmla="val 19591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8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เป้าหมายแผนฯ 12</a:t>
            </a:r>
          </a:p>
        </p:txBody>
      </p:sp>
      <p:sp>
        <p:nvSpPr>
          <p:cNvPr id="2055" name="AutoShape 31"/>
          <p:cNvSpPr>
            <a:spLocks noChangeArrowheads="1"/>
          </p:cNvSpPr>
          <p:nvPr/>
        </p:nvSpPr>
        <p:spPr bwMode="auto">
          <a:xfrm>
            <a:off x="0" y="663079"/>
            <a:ext cx="1479590" cy="461665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400" b="1" dirty="0"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57" name="AutoShape 38"/>
          <p:cNvSpPr>
            <a:spLocks noChangeArrowheads="1"/>
          </p:cNvSpPr>
          <p:nvPr/>
        </p:nvSpPr>
        <p:spPr bwMode="auto">
          <a:xfrm>
            <a:off x="0" y="2529752"/>
            <a:ext cx="1460500" cy="414000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0000"/>
              </a:lnSpc>
              <a:defRPr/>
            </a:pPr>
            <a:r>
              <a:rPr lang="th-TH" sz="1400" b="1" dirty="0">
                <a:latin typeface="TH SarabunPSK" panose="020B0500040200020003" pitchFamily="34" charset="-34"/>
                <a:cs typeface="TH SarabunPSK" pitchFamily="34" charset="-34"/>
              </a:rPr>
              <a:t>เป้า</a:t>
            </a: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หมายแผนบูรณาการ</a:t>
            </a:r>
          </a:p>
        </p:txBody>
      </p:sp>
      <p:sp>
        <p:nvSpPr>
          <p:cNvPr id="2071" name="Rectangle 98"/>
          <p:cNvSpPr>
            <a:spLocks noChangeArrowheads="1"/>
          </p:cNvSpPr>
          <p:nvPr/>
        </p:nvSpPr>
        <p:spPr bwMode="auto">
          <a:xfrm>
            <a:off x="1503298" y="1847009"/>
            <a:ext cx="1930150" cy="573879"/>
          </a:xfrm>
          <a:prstGeom prst="rect">
            <a:avLst/>
          </a:prstGeom>
          <a:solidFill>
            <a:srgbClr val="EFF8D4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 anchor="ctr"/>
          <a:lstStyle/>
          <a:p>
            <a:pPr>
              <a:defRPr/>
            </a:pP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5.1 </a:t>
            </a: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อันดับความพร้อมใช้ของเทคโนโลยีสารสนเทศและการ</a:t>
            </a: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สื่อสาร (</a:t>
            </a:r>
            <a:r>
              <a:rPr lang="en-US" sz="12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NRI) </a:t>
            </a: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ดีขึ้น</a:t>
            </a:r>
            <a:endParaRPr lang="th-TH" sz="12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eaLnBrk="1" hangingPunct="1">
              <a:defRPr/>
            </a:pPr>
            <a:endParaRPr lang="th-TH" sz="1100" b="1" spc="-40" dirty="0"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34" name="AutoShape 38"/>
          <p:cNvSpPr>
            <a:spLocks noChangeArrowheads="1"/>
          </p:cNvSpPr>
          <p:nvPr/>
        </p:nvSpPr>
        <p:spPr bwMode="auto">
          <a:xfrm>
            <a:off x="0" y="1941945"/>
            <a:ext cx="1489231" cy="494355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ตัวชี้วัดเป้าหมาย</a:t>
            </a:r>
          </a:p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</a:p>
        </p:txBody>
      </p:sp>
      <p:sp>
        <p:nvSpPr>
          <p:cNvPr id="3089" name="TextBox 27"/>
          <p:cNvSpPr txBox="1">
            <a:spLocks noChangeArrowheads="1"/>
          </p:cNvSpPr>
          <p:nvPr/>
        </p:nvSpPr>
        <p:spPr bwMode="auto">
          <a:xfrm>
            <a:off x="0" y="-46263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th-TH" sz="20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แผนงาน</a:t>
            </a:r>
            <a:r>
              <a:rPr lang="th-TH" sz="2000" b="1" dirty="0" err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บูรณา</a:t>
            </a:r>
            <a:r>
              <a:rPr lang="th-TH" sz="20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การพัฒนา</a:t>
            </a:r>
            <a:r>
              <a:rPr lang="th-TH" sz="2000" b="1" dirty="0" err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เศรษฐกิจดิจิทัล</a:t>
            </a:r>
            <a:r>
              <a:rPr lang="th-TH" sz="20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(4,971.2685 ล้านบาท)</a:t>
            </a:r>
          </a:p>
          <a:p>
            <a:pPr algn="ctr">
              <a:spcBef>
                <a:spcPct val="0"/>
              </a:spcBef>
              <a:buNone/>
            </a:pPr>
            <a:r>
              <a:rPr lang="th-TH" altLang="en-US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................................ (...............ล้านบาท)</a:t>
            </a:r>
            <a:r>
              <a:rPr lang="th-TH" altLang="en-US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altLang="en-US" sz="1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5" name="ชื่อเรื่อง 67"/>
          <p:cNvSpPr txBox="1">
            <a:spLocks/>
          </p:cNvSpPr>
          <p:nvPr/>
        </p:nvSpPr>
        <p:spPr bwMode="auto">
          <a:xfrm>
            <a:off x="1489556" y="1130736"/>
            <a:ext cx="7635818" cy="699057"/>
          </a:xfrm>
          <a:prstGeom prst="rect">
            <a:avLst/>
          </a:prstGeom>
          <a:solidFill>
            <a:srgbClr val="CFF2B4"/>
          </a:solidFill>
          <a:ln w="3175" cmpd="sng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/>
          <a:p>
            <a:r>
              <a:rPr lang="th-TH" sz="16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เป้าหมายที่ 5 การพัฒนา</a:t>
            </a:r>
            <a:r>
              <a:rPr lang="th-TH" sz="1600" b="1" dirty="0" err="1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เศรษฐกิจดิจิทัล</a:t>
            </a:r>
            <a:r>
              <a:rPr lang="th-TH" sz="16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16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ขยาย</a:t>
            </a:r>
            <a:r>
              <a:rPr lang="th-TH" sz="16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โครงข่ายอินเทอร์เน็ตความเร็วสูงให้ครอบคลุม</a:t>
            </a:r>
            <a:r>
              <a:rPr lang="th-TH" sz="16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ทั่วประเทศ </a:t>
            </a:r>
            <a:r>
              <a:rPr lang="th-TH" sz="16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และสร้างผู้ประกอบการ</a:t>
            </a:r>
            <a:r>
              <a:rPr lang="th-TH" sz="1600" b="1" dirty="0" err="1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ธุรกิจดิจิทัล</a:t>
            </a:r>
            <a:r>
              <a:rPr lang="th-TH" sz="16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รายใหม่เพิ่มขึ้น </a:t>
            </a:r>
            <a:r>
              <a:rPr lang="th-TH" sz="16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พัฒนา</a:t>
            </a:r>
            <a:r>
              <a:rPr lang="th-TH" sz="16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ระบบความมั่นคงปลอดภัยทางไซเบอร์ให้มี</a:t>
            </a:r>
            <a:r>
              <a:rPr lang="th-TH" sz="16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ประสิทธิภาพ มาตรฐานสากล รับมือ</a:t>
            </a:r>
            <a:r>
              <a:rPr lang="th-TH" sz="16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ภัยคุกคามทางออนไลน์</a:t>
            </a:r>
          </a:p>
        </p:txBody>
      </p:sp>
      <p:sp>
        <p:nvSpPr>
          <p:cNvPr id="40" name="Title 1"/>
          <p:cNvSpPr txBox="1">
            <a:spLocks/>
          </p:cNvSpPr>
          <p:nvPr/>
        </p:nvSpPr>
        <p:spPr bwMode="auto">
          <a:xfrm>
            <a:off x="1489556" y="638092"/>
            <a:ext cx="7635818" cy="431080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l"/>
            <a:r>
              <a:rPr lang="th-TH" sz="16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ยุทธศาสตร์ที่ 7 การพัฒนาโครงสร้างพื้นฐานและ</a:t>
            </a:r>
            <a:r>
              <a:rPr lang="th-TH" sz="1600" b="1" dirty="0" err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ระบบโล</a:t>
            </a:r>
            <a:r>
              <a:rPr lang="th-TH" sz="16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จิ</a:t>
            </a:r>
            <a:r>
              <a:rPr lang="th-TH" sz="1600" b="1" dirty="0" err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สติกส์</a:t>
            </a:r>
            <a:endParaRPr lang="th-TH" sz="16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-6914" y="2492896"/>
            <a:ext cx="9124654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97"/>
          <p:cNvSpPr>
            <a:spLocks noChangeArrowheads="1"/>
          </p:cNvSpPr>
          <p:nvPr/>
        </p:nvSpPr>
        <p:spPr bwMode="auto">
          <a:xfrm>
            <a:off x="1470432" y="2533790"/>
            <a:ext cx="7647308" cy="409962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4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เพิ่ม</a:t>
            </a:r>
            <a:r>
              <a:rPr lang="th-TH" sz="14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ขีดความสามารถทางเศรษฐกิจและสร้างความเท่าเทียมทางสังคมด้วย</a:t>
            </a:r>
            <a:r>
              <a:rPr lang="th-TH" sz="1400" b="1" dirty="0" err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เทคโนโลยีดิจิทัล</a:t>
            </a:r>
            <a:endParaRPr lang="th-TH" sz="14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80" name="AutoShape 86"/>
          <p:cNvSpPr>
            <a:spLocks noChangeArrowheads="1"/>
          </p:cNvSpPr>
          <p:nvPr/>
        </p:nvSpPr>
        <p:spPr bwMode="auto">
          <a:xfrm>
            <a:off x="0" y="3010848"/>
            <a:ext cx="1451808" cy="649379"/>
          </a:xfrm>
          <a:prstGeom prst="homePlate">
            <a:avLst>
              <a:gd name="adj" fmla="val 1856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600" b="1" dirty="0">
                <a:latin typeface="TH SarabunPSK" panose="020B0500040200020003" pitchFamily="34" charset="-34"/>
                <a:cs typeface="TH SarabunPSK" pitchFamily="34" charset="-34"/>
              </a:rPr>
              <a:t>ตัวชี้วัด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เป้าหมายแผน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บูรณาการ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1" name="Rectangle 97"/>
          <p:cNvSpPr>
            <a:spLocks noChangeArrowheads="1"/>
          </p:cNvSpPr>
          <p:nvPr/>
        </p:nvSpPr>
        <p:spPr bwMode="auto">
          <a:xfrm>
            <a:off x="1470432" y="2975886"/>
            <a:ext cx="7647307" cy="684341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ผล</a:t>
            </a:r>
            <a:r>
              <a:rPr lang="th-TH" sz="14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จัดอันดับขีดความสามารถในการแข่งขันของประเทศด้านโครงสร้างพื้นฐานและด้านสังคมดีขึ้นไม่น้อยกว่า 2 อันดับ (ตามการจัดอันดับ </a:t>
            </a:r>
            <a:r>
              <a:rPr lang="en-US" sz="14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Network Readiness Index : NRI)</a:t>
            </a:r>
            <a:endParaRPr lang="th-TH" sz="1400" b="1" dirty="0">
              <a:solidFill>
                <a:schemeClr val="tx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61" name="Rectangle 97"/>
          <p:cNvSpPr>
            <a:spLocks noChangeArrowheads="1"/>
          </p:cNvSpPr>
          <p:nvPr/>
        </p:nvSpPr>
        <p:spPr bwMode="auto">
          <a:xfrm>
            <a:off x="5436096" y="1856989"/>
            <a:ext cx="1872208" cy="567013"/>
          </a:xfrm>
          <a:prstGeom prst="rect">
            <a:avLst/>
          </a:prstGeom>
          <a:solidFill>
            <a:srgbClr val="EFF8D4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5.3 </a:t>
            </a: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จำนวนผู้ประกอบการ</a:t>
            </a:r>
            <a:r>
              <a:rPr lang="th-TH" sz="1200" b="1" dirty="0" err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ธุรกิจดิจิทัล</a:t>
            </a: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เพิ่มขึ้นไม่น้อยกว่า 1,000 ราย </a:t>
            </a:r>
          </a:p>
          <a:p>
            <a:pPr eaLnBrk="1" hangingPunct="1">
              <a:defRPr/>
            </a:pPr>
            <a:endParaRPr lang="th-TH" sz="1000" b="1" spc="-6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9" name="AutoShape 86"/>
          <p:cNvSpPr>
            <a:spLocks noChangeArrowheads="1"/>
          </p:cNvSpPr>
          <p:nvPr/>
        </p:nvSpPr>
        <p:spPr bwMode="auto">
          <a:xfrm>
            <a:off x="3974" y="3721793"/>
            <a:ext cx="1425241" cy="2102122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500" b="1" dirty="0" smtClean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</a:t>
            </a:r>
            <a:r>
              <a:rPr lang="th-TH" sz="1500" b="1" dirty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ที่</a:t>
            </a:r>
            <a:r>
              <a:rPr lang="th-TH" sz="1500" b="1" dirty="0" smtClean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รับผิดชอบ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500" b="1" dirty="0" smtClean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</a:t>
            </a:r>
            <a:r>
              <a:rPr lang="th-TH" sz="1500" b="1" dirty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เจ้าภาพ </a:t>
            </a:r>
            <a:endParaRPr lang="en-US" sz="1500" b="1" dirty="0">
              <a:solidFill>
                <a:schemeClr val="bg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5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กระทรวง</a:t>
            </a:r>
            <a:r>
              <a:rPr lang="th-TH" sz="15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เทคโนโลยี</a:t>
            </a:r>
            <a:r>
              <a:rPr lang="th-TH" sz="15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สารสนเทศและ</a:t>
            </a:r>
            <a:r>
              <a:rPr lang="th-TH" sz="15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การสื่อสาร</a:t>
            </a:r>
          </a:p>
          <a:p>
            <a:pPr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500" dirty="0" smtClean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สำนักงาน</a:t>
            </a:r>
            <a:r>
              <a:rPr lang="th-TH" sz="1500" dirty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ปลัดกระทรวงเทคโนโลยีสารสนเทศและการ</a:t>
            </a:r>
            <a:r>
              <a:rPr lang="th-TH" sz="1500" dirty="0" smtClean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สื่อสาร</a:t>
            </a:r>
            <a:endParaRPr lang="th-TH" sz="15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0" name="Rectangle 97"/>
          <p:cNvSpPr>
            <a:spLocks noChangeArrowheads="1"/>
          </p:cNvSpPr>
          <p:nvPr/>
        </p:nvSpPr>
        <p:spPr bwMode="auto">
          <a:xfrm>
            <a:off x="1454039" y="3719679"/>
            <a:ext cx="7663700" cy="2151606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h-TH" sz="14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147" name="Rectangle 97"/>
          <p:cNvSpPr>
            <a:spLocks noChangeArrowheads="1"/>
          </p:cNvSpPr>
          <p:nvPr/>
        </p:nvSpPr>
        <p:spPr bwMode="auto">
          <a:xfrm>
            <a:off x="1467514" y="6272656"/>
            <a:ext cx="7696158" cy="262970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4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4,971.2685</a:t>
            </a:r>
          </a:p>
        </p:txBody>
      </p:sp>
      <p:sp>
        <p:nvSpPr>
          <p:cNvPr id="49" name="Rectangle 97"/>
          <p:cNvSpPr>
            <a:spLocks noChangeArrowheads="1"/>
          </p:cNvSpPr>
          <p:nvPr/>
        </p:nvSpPr>
        <p:spPr bwMode="auto">
          <a:xfrm>
            <a:off x="3474464" y="1853066"/>
            <a:ext cx="1944216" cy="567822"/>
          </a:xfrm>
          <a:prstGeom prst="rect">
            <a:avLst/>
          </a:prstGeom>
          <a:solidFill>
            <a:srgbClr val="EFF8D4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5.2 </a:t>
            </a: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จำนวนหมู่บ้านที่มีอินเทอร์เน็ตความเร็วสูงเข้าถึง เพิ่มขึ้นจากร้อยละ 30 เป็น</a:t>
            </a: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มากกว่า ร้อย</a:t>
            </a: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ละ 85</a:t>
            </a:r>
          </a:p>
          <a:p>
            <a:pPr eaLnBrk="1" hangingPunct="1">
              <a:defRPr/>
            </a:pPr>
            <a:endParaRPr lang="th-TH" sz="11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0" name="AutoShape 31"/>
          <p:cNvSpPr>
            <a:spLocks noChangeArrowheads="1"/>
          </p:cNvSpPr>
          <p:nvPr/>
        </p:nvSpPr>
        <p:spPr bwMode="auto">
          <a:xfrm>
            <a:off x="-6914" y="264457"/>
            <a:ext cx="1496145" cy="338554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ยุทธศาสตร์ชาติ </a:t>
            </a:r>
            <a:r>
              <a:rPr lang="en-US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20 </a:t>
            </a: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ปี</a:t>
            </a:r>
          </a:p>
        </p:txBody>
      </p:sp>
      <p:sp>
        <p:nvSpPr>
          <p:cNvPr id="52" name="Title 1"/>
          <p:cNvSpPr txBox="1">
            <a:spLocks/>
          </p:cNvSpPr>
          <p:nvPr/>
        </p:nvSpPr>
        <p:spPr bwMode="auto">
          <a:xfrm>
            <a:off x="1503297" y="288767"/>
            <a:ext cx="7622077" cy="266024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>
              <a:defRPr/>
            </a:pPr>
            <a:r>
              <a:rPr lang="th-TH" sz="20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ด้านการสร้างความสามารถในการแข่งขัน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480895" y="6543123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9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ตุลาคม 2559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19673" y="638091"/>
            <a:ext cx="9143999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97"/>
          <p:cNvSpPr>
            <a:spLocks noChangeArrowheads="1"/>
          </p:cNvSpPr>
          <p:nvPr/>
        </p:nvSpPr>
        <p:spPr bwMode="auto">
          <a:xfrm>
            <a:off x="1429216" y="5942356"/>
            <a:ext cx="7696158" cy="262970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4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4,971.2685</a:t>
            </a:r>
          </a:p>
        </p:txBody>
      </p:sp>
      <p:sp>
        <p:nvSpPr>
          <p:cNvPr id="59" name="AutoShape 86"/>
          <p:cNvSpPr>
            <a:spLocks noChangeArrowheads="1"/>
          </p:cNvSpPr>
          <p:nvPr/>
        </p:nvSpPr>
        <p:spPr bwMode="auto">
          <a:xfrm>
            <a:off x="9574" y="5942356"/>
            <a:ext cx="1419641" cy="262970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2" name="AutoShape 86"/>
          <p:cNvSpPr>
            <a:spLocks noChangeArrowheads="1"/>
          </p:cNvSpPr>
          <p:nvPr/>
        </p:nvSpPr>
        <p:spPr bwMode="auto">
          <a:xfrm>
            <a:off x="-6914" y="6280153"/>
            <a:ext cx="1419641" cy="262970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งบประมาณรวม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6" name="Rectangle 97"/>
          <p:cNvSpPr>
            <a:spLocks noChangeArrowheads="1"/>
          </p:cNvSpPr>
          <p:nvPr/>
        </p:nvSpPr>
        <p:spPr bwMode="auto">
          <a:xfrm>
            <a:off x="7308305" y="1846403"/>
            <a:ext cx="1817070" cy="567013"/>
          </a:xfrm>
          <a:prstGeom prst="rect">
            <a:avLst/>
          </a:prstGeom>
          <a:solidFill>
            <a:srgbClr val="EFF8D4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15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5.4 </a:t>
            </a:r>
            <a:r>
              <a:rPr lang="th-TH" sz="115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จำนวนหน่วยงานภาครัฐมีระบบความมั่นคงปลอดภัยทางไซเบอร์ เพิ่มขึ้นจากร้อยละ 47 เป็นมากกว่าร้อยละ 80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467514" y="3746837"/>
            <a:ext cx="20964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กระทรวงเทคโนโลยีสารสนเทศและการสื่อสาร</a:t>
            </a:r>
            <a:endParaRPr lang="en-US" sz="12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/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1. </a:t>
            </a:r>
            <a:r>
              <a:rPr lang="th-TH" sz="12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สป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.กระทรวงเทคโนโลยีสารสนเทศและ</a:t>
            </a:r>
          </a:p>
          <a:p>
            <a:pPr fontAlgn="base"/>
            <a:r>
              <a:rPr lang="th-TH" sz="1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การสื่อสาร</a:t>
            </a:r>
            <a:endParaRPr lang="en-US" sz="12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/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2. </a:t>
            </a:r>
            <a:r>
              <a:rPr lang="th-TH" sz="12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สนง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 สถิติแห่งชาติ</a:t>
            </a:r>
            <a:endParaRPr lang="en-US" sz="12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/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3. </a:t>
            </a:r>
            <a:r>
              <a:rPr lang="th-TH" sz="12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สนง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.พัฒนาธุรกรรมทางอิเล็กทรอนิกส์</a:t>
            </a:r>
          </a:p>
          <a:p>
            <a:pPr fontAlgn="base"/>
            <a:r>
              <a:rPr lang="th-TH" sz="1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(องค์กรมหาชน)</a:t>
            </a:r>
            <a:endParaRPr lang="en-US" sz="12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/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4. </a:t>
            </a:r>
            <a:r>
              <a:rPr lang="th-TH" sz="12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สนง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.รัฐบาลอิเล็กทรอนิกส์ (องค์การมหาชน)</a:t>
            </a:r>
            <a:endParaRPr lang="en-US" sz="12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5. </a:t>
            </a:r>
            <a:r>
              <a:rPr lang="th-TH" sz="12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สนง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.ส่งเสริมอุตสาหกรรมซอฟต์แวร์แห่งชาติ</a:t>
            </a:r>
          </a:p>
          <a:p>
            <a:r>
              <a:rPr lang="th-TH" sz="1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(องค์กรมหาชน)</a:t>
            </a:r>
            <a:endParaRPr lang="en-US" sz="1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474464" y="3748487"/>
            <a:ext cx="1402925" cy="2100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กระทรวงเกษตรและสหกรณ์</a:t>
            </a:r>
            <a:endParaRPr lang="en-US" sz="12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/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1. กรมประมง</a:t>
            </a:r>
            <a:endParaRPr lang="en-US" sz="12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/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2. กรมปศุสัตว์</a:t>
            </a:r>
            <a:endParaRPr lang="en-US" sz="12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/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3. กรมส่งเสริมการเกษตร</a:t>
            </a:r>
            <a:endParaRPr lang="en-US" sz="12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/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4. กรมส่งเสริมสหกรณ์</a:t>
            </a:r>
            <a:endParaRPr lang="en-US" sz="12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/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5. </a:t>
            </a:r>
            <a:r>
              <a:rPr lang="th-TH" sz="12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สนง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.เศรษฐกิจการเกษตร</a:t>
            </a:r>
          </a:p>
          <a:p>
            <a:pPr fontAlgn="base"/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กระทรวงมหาดไทย</a:t>
            </a:r>
            <a:endParaRPr lang="en-US" sz="12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/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1. กรมที่ดิน</a:t>
            </a:r>
            <a:endParaRPr lang="en-US" sz="12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/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2. กรม</a:t>
            </a:r>
            <a:r>
              <a:rPr lang="th-TH" sz="12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โยธาธิ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การและผังเมือง</a:t>
            </a:r>
          </a:p>
          <a:p>
            <a:pPr fontAlgn="base"/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3</a:t>
            </a:r>
            <a:r>
              <a:rPr lang="th-TH" sz="1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. กรมการปกครอง</a:t>
            </a:r>
            <a:endParaRPr lang="en-US" sz="1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/>
            <a:endParaRPr lang="en-US" sz="105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770747" y="3743268"/>
            <a:ext cx="13697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กระทรวงยุติธรรม</a:t>
            </a:r>
            <a:endParaRPr lang="en-US" sz="12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/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2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สนง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.กิจการยุติธรรม</a:t>
            </a:r>
            <a:endParaRPr lang="en-US" sz="12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/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 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กระทรวงวัฒนธรรม</a:t>
            </a:r>
            <a:endParaRPr lang="en-US" sz="12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/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1.  </a:t>
            </a:r>
            <a:r>
              <a:rPr lang="th-TH" sz="12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สป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.กระทรวงวัฒนธรรม</a:t>
            </a:r>
            <a:endParaRPr lang="en-US" sz="12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/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2.  กรมศิลปากร</a:t>
            </a:r>
            <a:endParaRPr lang="en-US" sz="12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/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3. สถาบันบัณฑิต</a:t>
            </a:r>
            <a:r>
              <a:rPr lang="th-TH" sz="12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พัฒน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ศิลป์</a:t>
            </a:r>
          </a:p>
          <a:p>
            <a:pPr fontAlgn="base"/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กระทรวงศึกษาธิการ</a:t>
            </a:r>
            <a:endParaRPr lang="en-US" sz="12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/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1. </a:t>
            </a:r>
            <a:r>
              <a:rPr lang="th-TH" sz="12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มรฎ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.นครราชสีมา</a:t>
            </a:r>
          </a:p>
          <a:p>
            <a:pPr fontAlgn="base"/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2</a:t>
            </a:r>
            <a:r>
              <a:rPr lang="th-TH" sz="1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. ม.เชียงใหม่</a:t>
            </a:r>
          </a:p>
          <a:p>
            <a:pPr fontAlgn="base"/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3</a:t>
            </a:r>
            <a:r>
              <a:rPr lang="th-TH" sz="1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. ม.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ธรรมศาสตร์</a:t>
            </a:r>
            <a:endParaRPr lang="en-US" sz="105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84169" y="3758502"/>
            <a:ext cx="1623060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4. ม.วลัยลักษณ์</a:t>
            </a:r>
            <a:endParaRPr lang="en-US" sz="12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/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5. ม.สงขลานครินทร์</a:t>
            </a:r>
            <a:endParaRPr lang="en-US" sz="12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/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6. ม.อุบลราชธานี</a:t>
            </a:r>
            <a:endParaRPr lang="en-US" sz="12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/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7. สถาบันบัณฑิต</a:t>
            </a:r>
          </a:p>
          <a:p>
            <a:pPr fontAlgn="base"/>
            <a:r>
              <a:rPr lang="th-TH" sz="1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2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พัฒ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นบริหารศาสตร์</a:t>
            </a:r>
            <a:endParaRPr lang="en-US" sz="12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/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8. ม.เทคโนโลยี</a:t>
            </a:r>
            <a:r>
              <a:rPr lang="th-TH" sz="12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สุร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นารี</a:t>
            </a:r>
            <a:endParaRPr lang="en-US" sz="12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/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9. ม.เทคโนโลยีพระจอมเกล้าธนบุรี</a:t>
            </a:r>
            <a:endParaRPr lang="en-US" sz="12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0" fontAlgn="base" hangingPunct="0"/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10. ม.นเรศวร</a:t>
            </a:r>
          </a:p>
          <a:p>
            <a:pPr eaLnBrk="0" fontAlgn="base" hangingPunct="0"/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11</a:t>
            </a:r>
            <a:r>
              <a:rPr lang="th-TH" sz="1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. </a:t>
            </a:r>
            <a:r>
              <a:rPr lang="th-TH" sz="12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มรฎ</a:t>
            </a:r>
            <a:r>
              <a:rPr lang="th-TH" sz="1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.สกลนคร</a:t>
            </a:r>
            <a:endParaRPr lang="en-US" sz="1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0" fontAlgn="base" hangingPunct="0"/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12</a:t>
            </a:r>
            <a:r>
              <a:rPr lang="th-TH" sz="1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. ม.เทคโนโลยีราชมงคลพระนคร</a:t>
            </a:r>
          </a:p>
          <a:p>
            <a:pPr eaLnBrk="0" fontAlgn="base" hangingPunct="0"/>
            <a:endParaRPr lang="en-US" sz="105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0" fontAlgn="base" hangingPunct="0"/>
            <a:r>
              <a:rPr lang="th-TH" sz="105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endParaRPr lang="en-US" sz="105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480895" y="3755132"/>
            <a:ext cx="1793525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กระทรวงสาธารณสุข</a:t>
            </a:r>
            <a:endParaRPr lang="en-US" sz="12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/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กรมควบคุมโรค</a:t>
            </a:r>
            <a:endParaRPr lang="en-US" sz="12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/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   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สำนักนายกรัฐมนตรี</a:t>
            </a:r>
            <a:endParaRPr lang="en-US" sz="12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</a:t>
            </a:r>
            <a:r>
              <a:rPr lang="th-TH" sz="12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สนง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.คณะกรรมการข้าราชการ</a:t>
            </a:r>
          </a:p>
          <a:p>
            <a:r>
              <a:rPr lang="th-TH" sz="1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th-TH" sz="12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พลเรือน</a:t>
            </a:r>
            <a:endParaRPr lang="en-US" sz="12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   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กระทรวงพาณิชย์</a:t>
            </a:r>
            <a:endParaRPr lang="en-US" sz="12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กรมส่งเสริมการค้าระหว่างประเทศ</a:t>
            </a:r>
            <a:endParaRPr lang="en-US" sz="12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0" fontAlgn="base" hangingPunct="0"/>
            <a:endParaRPr lang="en-US" sz="105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929080" y="6474148"/>
            <a:ext cx="2625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9</a:t>
            </a:r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84774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3"/>
          <p:cNvSpPr>
            <a:spLocks noChangeArrowheads="1"/>
          </p:cNvSpPr>
          <p:nvPr/>
        </p:nvSpPr>
        <p:spPr bwMode="auto">
          <a:xfrm>
            <a:off x="0" y="1205150"/>
            <a:ext cx="1489231" cy="690325"/>
          </a:xfrm>
          <a:prstGeom prst="homePlate">
            <a:avLst>
              <a:gd name="adj" fmla="val 19591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8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เป้าหมายแผนฯ 12</a:t>
            </a:r>
          </a:p>
        </p:txBody>
      </p:sp>
      <p:sp>
        <p:nvSpPr>
          <p:cNvPr id="2055" name="AutoShape 31"/>
          <p:cNvSpPr>
            <a:spLocks noChangeArrowheads="1"/>
          </p:cNvSpPr>
          <p:nvPr/>
        </p:nvSpPr>
        <p:spPr bwMode="auto">
          <a:xfrm>
            <a:off x="0" y="663079"/>
            <a:ext cx="1479590" cy="461665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400" b="1" dirty="0"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57" name="AutoShape 38"/>
          <p:cNvSpPr>
            <a:spLocks noChangeArrowheads="1"/>
          </p:cNvSpPr>
          <p:nvPr/>
        </p:nvSpPr>
        <p:spPr bwMode="auto">
          <a:xfrm>
            <a:off x="0" y="2529752"/>
            <a:ext cx="1460500" cy="414000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0000"/>
              </a:lnSpc>
              <a:defRPr/>
            </a:pPr>
            <a:r>
              <a:rPr lang="th-TH" sz="1400" b="1" dirty="0">
                <a:latin typeface="TH SarabunPSK" panose="020B0500040200020003" pitchFamily="34" charset="-34"/>
                <a:cs typeface="TH SarabunPSK" pitchFamily="34" charset="-34"/>
              </a:rPr>
              <a:t>เป้า</a:t>
            </a: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หมายแผนบูรณาการ</a:t>
            </a:r>
          </a:p>
        </p:txBody>
      </p:sp>
      <p:sp>
        <p:nvSpPr>
          <p:cNvPr id="2071" name="Rectangle 98"/>
          <p:cNvSpPr>
            <a:spLocks noChangeArrowheads="1"/>
          </p:cNvSpPr>
          <p:nvPr/>
        </p:nvSpPr>
        <p:spPr bwMode="auto">
          <a:xfrm>
            <a:off x="1489556" y="1864630"/>
            <a:ext cx="3370475" cy="573879"/>
          </a:xfrm>
          <a:prstGeom prst="rect">
            <a:avLst/>
          </a:prstGeom>
          <a:solidFill>
            <a:srgbClr val="EFF8D4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 anchor="ctr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1.3  </a:t>
            </a: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แผนที่แนวเขตที่ดินของรัฐ (โครงการ </a:t>
            </a:r>
            <a:r>
              <a:rPr lang="en-US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One Map) </a:t>
            </a: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ที่แล้วเสร็จมีการประกาศใช้ และจำนวนพื้นที่จัดที่ดินทำกินให้ชุมชน</a:t>
            </a:r>
          </a:p>
        </p:txBody>
      </p:sp>
      <p:sp>
        <p:nvSpPr>
          <p:cNvPr id="34" name="AutoShape 38"/>
          <p:cNvSpPr>
            <a:spLocks noChangeArrowheads="1"/>
          </p:cNvSpPr>
          <p:nvPr/>
        </p:nvSpPr>
        <p:spPr bwMode="auto">
          <a:xfrm>
            <a:off x="0" y="1941945"/>
            <a:ext cx="1489231" cy="494355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ตัวชี้วัดเป้าหมาย</a:t>
            </a:r>
          </a:p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</a:p>
        </p:txBody>
      </p:sp>
      <p:sp>
        <p:nvSpPr>
          <p:cNvPr id="3089" name="TextBox 27"/>
          <p:cNvSpPr txBox="1">
            <a:spLocks noChangeArrowheads="1"/>
          </p:cNvSpPr>
          <p:nvPr/>
        </p:nvSpPr>
        <p:spPr bwMode="auto">
          <a:xfrm>
            <a:off x="0" y="-46263"/>
            <a:ext cx="9144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th-TH" sz="20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แผนงาน</a:t>
            </a:r>
            <a:r>
              <a:rPr lang="th-TH" sz="2000" b="1" dirty="0" err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บูรณา</a:t>
            </a:r>
            <a:r>
              <a:rPr lang="th-TH" sz="20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การจัดการปัญหาที่ดินทำกิน (272.0384 ล้านบาท)</a:t>
            </a:r>
          </a:p>
        </p:txBody>
      </p:sp>
      <p:sp>
        <p:nvSpPr>
          <p:cNvPr id="29" name="ชื่อเรื่อง 67"/>
          <p:cNvSpPr txBox="1">
            <a:spLocks/>
          </p:cNvSpPr>
          <p:nvPr/>
        </p:nvSpPr>
        <p:spPr bwMode="auto">
          <a:xfrm>
            <a:off x="4902423" y="1141679"/>
            <a:ext cx="4222950" cy="339606"/>
          </a:xfrm>
          <a:prstGeom prst="rect">
            <a:avLst/>
          </a:prstGeom>
          <a:solidFill>
            <a:srgbClr val="CFF2B4"/>
          </a:solidFill>
          <a:ln w="3175" cmpd="sng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/>
          <a:p>
            <a:r>
              <a:rPr lang="th-TH" sz="12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การสร้างความเข้มแข็งให้เศรษฐกิจราย</a:t>
            </a:r>
            <a:r>
              <a:rPr lang="th-TH" sz="12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สาขา</a:t>
            </a:r>
            <a:endParaRPr lang="th-TH" sz="12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2423" y="656228"/>
            <a:ext cx="4241575" cy="481749"/>
          </a:xfrm>
          <a:solidFill>
            <a:srgbClr val="B0F793"/>
          </a:solidFill>
          <a:ln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  <a:extLst/>
        </p:spPr>
        <p:txBody>
          <a:bodyPr/>
          <a:lstStyle/>
          <a:p>
            <a:pPr algn="l"/>
            <a:r>
              <a:rPr lang="th-TH" sz="16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ยุทธศาสตร์ที่ 3 การสร้างความเข้มแข็งทางเศรษฐกิจ</a:t>
            </a:r>
            <a:r>
              <a:rPr lang="th-TH" sz="16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และแข่งขันได้อย่างยั่งยืน</a:t>
            </a:r>
          </a:p>
        </p:txBody>
      </p:sp>
      <p:sp>
        <p:nvSpPr>
          <p:cNvPr id="45" name="ชื่อเรื่อง 67"/>
          <p:cNvSpPr txBox="1">
            <a:spLocks/>
          </p:cNvSpPr>
          <p:nvPr/>
        </p:nvSpPr>
        <p:spPr bwMode="auto">
          <a:xfrm>
            <a:off x="1489556" y="1130737"/>
            <a:ext cx="3370476" cy="687434"/>
          </a:xfrm>
          <a:prstGeom prst="rect">
            <a:avLst/>
          </a:prstGeom>
          <a:solidFill>
            <a:srgbClr val="CFF2B4"/>
          </a:solidFill>
          <a:ln w="3175" cmpd="sng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/>
          <a:p>
            <a:r>
              <a:rPr lang="th-TH" sz="12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เป้าหมายที่ 1 รักษา และฟื้นฟูฐานทรัพยากรธรรมชาติเพิ่มพื้นที่ป่าไม้เพื่อการอนุรักษ์ ป่าเศรษฐกิจ และป่าชายเลน ลดการสูญเสียความหลากหลายทางชีวภาพ แก้ไขปัญหาการบุกรุกที่ดินของรัฐ และจัดที่ดินทำกินให้ผู้ยากไร้โดยให้สิทธิร่วม</a:t>
            </a:r>
          </a:p>
        </p:txBody>
      </p:sp>
      <p:sp>
        <p:nvSpPr>
          <p:cNvPr id="40" name="Title 1"/>
          <p:cNvSpPr txBox="1">
            <a:spLocks/>
          </p:cNvSpPr>
          <p:nvPr/>
        </p:nvSpPr>
        <p:spPr bwMode="auto">
          <a:xfrm>
            <a:off x="1489556" y="638091"/>
            <a:ext cx="3370476" cy="469737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l"/>
            <a:r>
              <a:rPr lang="th-TH" sz="16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ยุทธศาสตร์ที่ 4 การเติบโตที่เป็นมิตรกับสิ่งแวดล้อมเพื่อการพัฒนาอย่างยั่งยืน</a:t>
            </a:r>
          </a:p>
        </p:txBody>
      </p:sp>
      <p:cxnSp>
        <p:nvCxnSpPr>
          <p:cNvPr id="41" name="Straight Connector 40"/>
          <p:cNvCxnSpPr/>
          <p:nvPr/>
        </p:nvCxnSpPr>
        <p:spPr>
          <a:xfrm>
            <a:off x="-6914" y="2492896"/>
            <a:ext cx="9124654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97"/>
          <p:cNvSpPr>
            <a:spLocks noChangeArrowheads="1"/>
          </p:cNvSpPr>
          <p:nvPr/>
        </p:nvSpPr>
        <p:spPr bwMode="auto">
          <a:xfrm>
            <a:off x="1468818" y="2595882"/>
            <a:ext cx="1806865" cy="393650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การจัดหา</a:t>
            </a: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ที่ดิน</a:t>
            </a:r>
            <a:endParaRPr lang="th-TH" sz="12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80" name="AutoShape 86"/>
          <p:cNvSpPr>
            <a:spLocks noChangeArrowheads="1"/>
          </p:cNvSpPr>
          <p:nvPr/>
        </p:nvSpPr>
        <p:spPr bwMode="auto">
          <a:xfrm>
            <a:off x="0" y="3010848"/>
            <a:ext cx="1451808" cy="623341"/>
          </a:xfrm>
          <a:prstGeom prst="homePlate">
            <a:avLst>
              <a:gd name="adj" fmla="val 1856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600" b="1" dirty="0">
                <a:latin typeface="TH SarabunPSK" panose="020B0500040200020003" pitchFamily="34" charset="-34"/>
                <a:cs typeface="TH SarabunPSK" pitchFamily="34" charset="-34"/>
              </a:rPr>
              <a:t>ตัวชี้วัด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เป้าหมายแผน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บูรณาการ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1" name="Rectangle 97"/>
          <p:cNvSpPr>
            <a:spLocks noChangeArrowheads="1"/>
          </p:cNvSpPr>
          <p:nvPr/>
        </p:nvSpPr>
        <p:spPr bwMode="auto">
          <a:xfrm>
            <a:off x="1470433" y="2975886"/>
            <a:ext cx="1805423" cy="660809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1. จำนวนที่ดินที่นำมาจัดให้ผู้ยากไร้ 104 พื้นที่ 50 จังหวัด 314,801 ไร่ </a:t>
            </a:r>
          </a:p>
        </p:txBody>
      </p:sp>
      <p:sp>
        <p:nvSpPr>
          <p:cNvPr id="60" name="ชื่อเรื่อง 67"/>
          <p:cNvSpPr txBox="1">
            <a:spLocks/>
          </p:cNvSpPr>
          <p:nvPr/>
        </p:nvSpPr>
        <p:spPr bwMode="auto">
          <a:xfrm>
            <a:off x="4902423" y="1484784"/>
            <a:ext cx="4222950" cy="347985"/>
          </a:xfrm>
          <a:prstGeom prst="rect">
            <a:avLst/>
          </a:prstGeom>
          <a:solidFill>
            <a:srgbClr val="CFF2B4"/>
          </a:solidFill>
          <a:ln w="3175" cmpd="sng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 anchor="ctr"/>
          <a:lstStyle/>
          <a:p>
            <a:pPr>
              <a:defRPr/>
            </a:pPr>
            <a:r>
              <a:rPr lang="th-TH" sz="12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เป้าหมายที่ </a:t>
            </a:r>
            <a:r>
              <a:rPr lang="th-TH" sz="12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2.2 </a:t>
            </a:r>
            <a:r>
              <a:rPr lang="th-TH" sz="12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เกษตรกรมีรายได้เงินสดสุทธิทาง</a:t>
            </a:r>
            <a:r>
              <a:rPr lang="th-TH" sz="12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การเกษตรเพิ่มขึ้น พื้นที่เกษตรกรรม</a:t>
            </a:r>
            <a:r>
              <a:rPr lang="th-TH" sz="12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ยั่งยืนเพิ่มขึ้น</a:t>
            </a:r>
            <a:r>
              <a:rPr lang="th-TH" sz="12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ต่อเนื่อง</a:t>
            </a:r>
            <a:endParaRPr lang="th-TH" sz="1200" b="1" dirty="0"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19" name="AutoShape 86"/>
          <p:cNvSpPr>
            <a:spLocks noChangeArrowheads="1"/>
          </p:cNvSpPr>
          <p:nvPr/>
        </p:nvSpPr>
        <p:spPr bwMode="auto">
          <a:xfrm>
            <a:off x="3974" y="3690248"/>
            <a:ext cx="1425241" cy="2133667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endParaRPr lang="th-TH" sz="1500" b="1" dirty="0" smtClean="0">
              <a:solidFill>
                <a:schemeClr val="bg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algn="ctr">
              <a:lnSpc>
                <a:spcPct val="80000"/>
              </a:lnSpc>
              <a:defRPr/>
            </a:pPr>
            <a:r>
              <a:rPr lang="th-TH" sz="1500" b="1" dirty="0" smtClean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</a:t>
            </a:r>
            <a:r>
              <a:rPr lang="th-TH" sz="1500" b="1" dirty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ที่รับผิดชอบ</a:t>
            </a: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500" b="1" dirty="0" smtClean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หน่วยงานเจ้าภาพ</a:t>
            </a:r>
            <a:endParaRPr lang="en-US" sz="1500" b="1" dirty="0">
              <a:solidFill>
                <a:schemeClr val="bg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5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กระทรวงทรัพยากร</a:t>
            </a:r>
          </a:p>
          <a:p>
            <a:pPr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5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ธรรมชาติและสิ่งแวดล้อม</a:t>
            </a:r>
            <a:endParaRPr lang="th-TH" sz="15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500" dirty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สำนักงานนโยบายและแผน</a:t>
            </a:r>
            <a:r>
              <a:rPr lang="th-TH" sz="1500" dirty="0" smtClean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ทรัพยากร</a:t>
            </a:r>
          </a:p>
          <a:p>
            <a:pPr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500" dirty="0" smtClean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ธรรมชาติ</a:t>
            </a:r>
            <a:r>
              <a:rPr lang="th-TH" sz="1500" dirty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และสิ่งแวดล้อม</a:t>
            </a:r>
          </a:p>
          <a:p>
            <a:pPr algn="ctr">
              <a:lnSpc>
                <a:spcPct val="80000"/>
              </a:lnSpc>
              <a:defRPr/>
            </a:pPr>
            <a:endParaRPr lang="th-TH" sz="12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0" name="Rectangle 97"/>
          <p:cNvSpPr>
            <a:spLocks noChangeArrowheads="1"/>
          </p:cNvSpPr>
          <p:nvPr/>
        </p:nvSpPr>
        <p:spPr bwMode="auto">
          <a:xfrm>
            <a:off x="1454039" y="3701285"/>
            <a:ext cx="1820065" cy="2169999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กระทรวงพัฒนาสังคม</a:t>
            </a: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ความ</a:t>
            </a: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มั่นคงของมนุษย์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กรมพัฒนาสังคมและสวัสดิการ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กระทรวงทรัพยากรธรรมชาติและสิ่งแวดล้อม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1. กรมทรัพยากรทางทะเล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ชายฝั่ง</a:t>
            </a:r>
            <a:endParaRPr lang="th-TH" sz="12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2. กรมป่าไม้ </a:t>
            </a:r>
          </a:p>
        </p:txBody>
      </p:sp>
      <p:sp>
        <p:nvSpPr>
          <p:cNvPr id="147" name="Rectangle 97"/>
          <p:cNvSpPr>
            <a:spLocks noChangeArrowheads="1"/>
          </p:cNvSpPr>
          <p:nvPr/>
        </p:nvSpPr>
        <p:spPr bwMode="auto">
          <a:xfrm>
            <a:off x="1467514" y="6272656"/>
            <a:ext cx="7696158" cy="262970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14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272.0384</a:t>
            </a:r>
            <a:endParaRPr lang="th-TH" sz="14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9" name="Rectangle 97"/>
          <p:cNvSpPr>
            <a:spLocks noChangeArrowheads="1"/>
          </p:cNvSpPr>
          <p:nvPr/>
        </p:nvSpPr>
        <p:spPr bwMode="auto">
          <a:xfrm>
            <a:off x="4902423" y="1870687"/>
            <a:ext cx="4241576" cy="567822"/>
          </a:xfrm>
          <a:prstGeom prst="rect">
            <a:avLst/>
          </a:prstGeom>
          <a:solidFill>
            <a:srgbClr val="EFF8D4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/>
          <a:lstStyle/>
          <a:p>
            <a:r>
              <a:rPr lang="th-TH" sz="12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2.2.2 (1) </a:t>
            </a:r>
            <a:r>
              <a:rPr lang="th-TH" sz="12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รายได้เงินสดสุทธิทางการเกษตรเพิ่มขึ้นเป็น 59,460 บาทต่อครัวเรือน ใน ปี 2564</a:t>
            </a:r>
          </a:p>
          <a:p>
            <a:r>
              <a:rPr lang="th-TH" sz="12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2.2.2 (2) พื้นที่การทำเกษตรกรรม</a:t>
            </a:r>
            <a:r>
              <a:rPr lang="th-TH" sz="12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ยั่งยืนเพิ่มขึ้นเป็น 5,000,000 ไร่ ในปี 2564</a:t>
            </a:r>
          </a:p>
        </p:txBody>
      </p:sp>
      <p:sp>
        <p:nvSpPr>
          <p:cNvPr id="50" name="AutoShape 31"/>
          <p:cNvSpPr>
            <a:spLocks noChangeArrowheads="1"/>
          </p:cNvSpPr>
          <p:nvPr/>
        </p:nvSpPr>
        <p:spPr bwMode="auto">
          <a:xfrm>
            <a:off x="-6914" y="264457"/>
            <a:ext cx="1496145" cy="338554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ยุทธศาสตร์ชาติ </a:t>
            </a:r>
            <a:r>
              <a:rPr lang="en-US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20 </a:t>
            </a: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ปี</a:t>
            </a:r>
          </a:p>
        </p:txBody>
      </p:sp>
      <p:sp>
        <p:nvSpPr>
          <p:cNvPr id="52" name="Title 1"/>
          <p:cNvSpPr txBox="1">
            <a:spLocks/>
          </p:cNvSpPr>
          <p:nvPr/>
        </p:nvSpPr>
        <p:spPr bwMode="auto">
          <a:xfrm>
            <a:off x="1503297" y="288767"/>
            <a:ext cx="7622077" cy="266024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>
              <a:defRPr/>
            </a:pPr>
            <a:r>
              <a:rPr lang="th-TH" sz="20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ด้านการสร้างความสามารถในการแข่งขัน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609786" y="6599010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9 ตุลาคม 2559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19673" y="638091"/>
            <a:ext cx="9143999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97"/>
          <p:cNvSpPr>
            <a:spLocks noChangeArrowheads="1"/>
          </p:cNvSpPr>
          <p:nvPr/>
        </p:nvSpPr>
        <p:spPr bwMode="auto">
          <a:xfrm>
            <a:off x="1429216" y="5942355"/>
            <a:ext cx="1842235" cy="282931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14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69.7470</a:t>
            </a:r>
            <a:endParaRPr lang="th-TH" sz="14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59" name="AutoShape 86"/>
          <p:cNvSpPr>
            <a:spLocks noChangeArrowheads="1"/>
          </p:cNvSpPr>
          <p:nvPr/>
        </p:nvSpPr>
        <p:spPr bwMode="auto">
          <a:xfrm>
            <a:off x="9574" y="5942356"/>
            <a:ext cx="1419641" cy="262970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2" name="AutoShape 86"/>
          <p:cNvSpPr>
            <a:spLocks noChangeArrowheads="1"/>
          </p:cNvSpPr>
          <p:nvPr/>
        </p:nvSpPr>
        <p:spPr bwMode="auto">
          <a:xfrm>
            <a:off x="-6914" y="6280153"/>
            <a:ext cx="1419641" cy="262970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งบประมาณรวม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6" name="Rectangle 97"/>
          <p:cNvSpPr>
            <a:spLocks noChangeArrowheads="1"/>
          </p:cNvSpPr>
          <p:nvPr/>
        </p:nvSpPr>
        <p:spPr bwMode="auto">
          <a:xfrm>
            <a:off x="3315915" y="2599131"/>
            <a:ext cx="1836225" cy="393650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การจัด</a:t>
            </a: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ที่ดิน</a:t>
            </a:r>
            <a:endParaRPr lang="th-TH" sz="12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7" name="Rectangle 97"/>
          <p:cNvSpPr>
            <a:spLocks noChangeArrowheads="1"/>
          </p:cNvSpPr>
          <p:nvPr/>
        </p:nvSpPr>
        <p:spPr bwMode="auto">
          <a:xfrm>
            <a:off x="3317530" y="2992783"/>
            <a:ext cx="1834759" cy="643912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จำนวนผู้ยากไร้ที่ได้รับการจัดที่ดิน 11,310 ราย 35 พื้นที่ 30 จังหวัด 102,427ไร่</a:t>
            </a:r>
            <a:endParaRPr lang="en-US" sz="1200" b="1" dirty="0">
              <a:solidFill>
                <a:schemeClr val="tx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8" name="Rectangle 97"/>
          <p:cNvSpPr>
            <a:spLocks noChangeArrowheads="1"/>
          </p:cNvSpPr>
          <p:nvPr/>
        </p:nvSpPr>
        <p:spPr bwMode="auto">
          <a:xfrm>
            <a:off x="3301136" y="3701285"/>
            <a:ext cx="1899594" cy="2186897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กระทรวงการคลัง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</a:t>
            </a:r>
            <a:r>
              <a:rPr lang="th-TH" sz="1200" dirty="0" err="1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กรมธนา</a:t>
            </a: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รักษ์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กระทรวงเกษตรและสหกรณ์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</a:t>
            </a:r>
            <a:r>
              <a:rPr lang="th-TH" sz="1200" dirty="0" err="1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สนง</a:t>
            </a: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.การปฏิรูปที่ดินเพื่อเกษตรกรรม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กระทรวงทรัพยากรธรรมชาติและสิ่งแวดล้อม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1. กรมทรัพยากรทางทะเลและชายฝั่ง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2. กรมป่าไม้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กระทรวงมหาดไทย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กรมที่ดิน </a:t>
            </a:r>
          </a:p>
        </p:txBody>
      </p:sp>
      <p:sp>
        <p:nvSpPr>
          <p:cNvPr id="39" name="Rectangle 97"/>
          <p:cNvSpPr>
            <a:spLocks noChangeArrowheads="1"/>
          </p:cNvSpPr>
          <p:nvPr/>
        </p:nvSpPr>
        <p:spPr bwMode="auto">
          <a:xfrm>
            <a:off x="3276313" y="5959252"/>
            <a:ext cx="1872169" cy="282931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14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23.7937</a:t>
            </a:r>
            <a:endParaRPr lang="th-TH" sz="14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2" name="Rectangle 97"/>
          <p:cNvSpPr>
            <a:spLocks noChangeArrowheads="1"/>
          </p:cNvSpPr>
          <p:nvPr/>
        </p:nvSpPr>
        <p:spPr bwMode="auto">
          <a:xfrm>
            <a:off x="5200730" y="2598664"/>
            <a:ext cx="1861979" cy="393650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 การส่งเสริมและพัฒนา</a:t>
            </a: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อาชีพ</a:t>
            </a:r>
            <a:endParaRPr lang="th-TH" sz="12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3" name="Rectangle 97"/>
          <p:cNvSpPr>
            <a:spLocks noChangeArrowheads="1"/>
          </p:cNvSpPr>
          <p:nvPr/>
        </p:nvSpPr>
        <p:spPr bwMode="auto">
          <a:xfrm>
            <a:off x="5202345" y="2992316"/>
            <a:ext cx="1899966" cy="641873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 จำนวนผู้ยากไร้ได้รับการส่งเสริมและพัฒนาอาชีพ 11,310 ราย 35 พื้นที่ 30 จังหวัด 102,427 ไร่</a:t>
            </a:r>
            <a:endParaRPr lang="en-US" sz="1200" b="1" dirty="0">
              <a:solidFill>
                <a:schemeClr val="tx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4" name="Rectangle 97"/>
          <p:cNvSpPr>
            <a:spLocks noChangeArrowheads="1"/>
          </p:cNvSpPr>
          <p:nvPr/>
        </p:nvSpPr>
        <p:spPr bwMode="auto">
          <a:xfrm>
            <a:off x="5185951" y="3698779"/>
            <a:ext cx="1876757" cy="2188935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กระทรวงเกษตรและ</a:t>
            </a: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สหกรณ์</a:t>
            </a:r>
            <a:endParaRPr lang="th-TH" sz="1200" b="1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1. กรมประมง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2. กรมปศุสัตว์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3. กรมพัฒนาที่ดิน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4. กรมส่งเสริมการเกษตร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5. กรมส่งเสริมสหกรณ์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6. กรมหม่อนไหม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7. </a:t>
            </a:r>
            <a:r>
              <a:rPr lang="th-TH" sz="1200" dirty="0" err="1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สนง</a:t>
            </a: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.การปฏิรูปที่ดินเพื่อเกษตรกรรม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กระทรวงทรัพยากรธรรมชาติและสิ่งแวดล้อม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กรมทรัพยากรทางทะเลและชายฝั่ง</a:t>
            </a:r>
          </a:p>
        </p:txBody>
      </p:sp>
      <p:sp>
        <p:nvSpPr>
          <p:cNvPr id="46" name="Rectangle 97"/>
          <p:cNvSpPr>
            <a:spLocks noChangeArrowheads="1"/>
          </p:cNvSpPr>
          <p:nvPr/>
        </p:nvSpPr>
        <p:spPr bwMode="auto">
          <a:xfrm>
            <a:off x="5161128" y="5958785"/>
            <a:ext cx="1854994" cy="282931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14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146.9192</a:t>
            </a:r>
            <a:endParaRPr lang="th-TH" sz="14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7" name="Rectangle 97"/>
          <p:cNvSpPr>
            <a:spLocks noChangeArrowheads="1"/>
          </p:cNvSpPr>
          <p:nvPr/>
        </p:nvSpPr>
        <p:spPr bwMode="auto">
          <a:xfrm>
            <a:off x="7102311" y="2598664"/>
            <a:ext cx="2023062" cy="393650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4. งาน</a:t>
            </a: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อำนวยการ</a:t>
            </a:r>
            <a:endParaRPr lang="th-TH" sz="12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8" name="Rectangle 97"/>
          <p:cNvSpPr>
            <a:spLocks noChangeArrowheads="1"/>
          </p:cNvSpPr>
          <p:nvPr/>
        </p:nvSpPr>
        <p:spPr bwMode="auto">
          <a:xfrm>
            <a:off x="7142225" y="2992316"/>
            <a:ext cx="1975515" cy="641873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4. การประสานและติดตามในการจัดหาที่ดิน การจัดที่ดิน และการส่งเสริมและพัฒนาอาชีพเป็นไปอย่างมีประสิทธิภาพ</a:t>
            </a:r>
          </a:p>
        </p:txBody>
      </p:sp>
      <p:sp>
        <p:nvSpPr>
          <p:cNvPr id="51" name="Rectangle 97"/>
          <p:cNvSpPr>
            <a:spLocks noChangeArrowheads="1"/>
          </p:cNvSpPr>
          <p:nvPr/>
        </p:nvSpPr>
        <p:spPr bwMode="auto">
          <a:xfrm>
            <a:off x="7087532" y="3705261"/>
            <a:ext cx="2037841" cy="2182454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สำนักนายกรัฐมนตรี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</a:t>
            </a:r>
            <a:r>
              <a:rPr lang="th-TH" sz="1200" dirty="0" err="1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สนง</a:t>
            </a: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คณะกรรมการพัฒนาการ</a:t>
            </a: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เศรษฐกิจและ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สังคมแห่งชาติ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กระทรวงทรัพยากรธรรมชาติและสิ่งแวดล้อม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</a:t>
            </a:r>
            <a:r>
              <a:rPr lang="th-TH" sz="1200" dirty="0" err="1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สนง</a:t>
            </a: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.นโยบายและ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แผนทรัพยากรธรรมชาติ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และสิ่งแวดล้อม</a:t>
            </a:r>
            <a:endParaRPr lang="th-TH" sz="12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กระทรวงมหาดไทย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1. กรมการปกครอง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2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</a:t>
            </a: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กรมที่ดิน</a:t>
            </a:r>
            <a:endParaRPr lang="en-US" sz="12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3" name="Rectangle 97"/>
          <p:cNvSpPr>
            <a:spLocks noChangeArrowheads="1"/>
          </p:cNvSpPr>
          <p:nvPr/>
        </p:nvSpPr>
        <p:spPr bwMode="auto">
          <a:xfrm>
            <a:off x="7062709" y="5958785"/>
            <a:ext cx="2062664" cy="282931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14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31.5785</a:t>
            </a:r>
            <a:endParaRPr lang="th-TH" sz="14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58419" y="6530472"/>
            <a:ext cx="360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15</a:t>
            </a:r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425828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การออกแบบเริ่มต้น">
  <a:themeElements>
    <a:clrScheme name="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การออกแบบเริ่มต้น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CC00"/>
        </a:solidFill>
        <a:ln w="9525" algn="ctr">
          <a:solidFill>
            <a:srgbClr val="000000"/>
          </a:solidFill>
          <a:miter lim="800000"/>
          <a:headEnd/>
          <a:tailEnd/>
        </a:ln>
      </a:spPr>
      <a:bodyPr anchor="ctr"/>
      <a:lstStyle>
        <a:defPPr eaLnBrk="0" hangingPunct="0">
          <a:lnSpc>
            <a:spcPct val="80000"/>
          </a:lnSpc>
          <a:buFont typeface="Wingdings" pitchFamily="2" charset="2"/>
          <a:buChar char="§"/>
          <a:defRPr sz="900" b="1" dirty="0" smtClean="0">
            <a:latin typeface="TH SarabunPSK" pitchFamily="34" charset="-34"/>
            <a:cs typeface="TH SarabunPSK" pitchFamily="34" charset="-34"/>
          </a:defRPr>
        </a:defPPr>
      </a:lstStyle>
    </a:spDef>
  </a:objectDefaults>
  <a:extraClrSchemeLst>
    <a:extraClrScheme>
      <a:clrScheme name="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4637</TotalTime>
  <Words>960</Words>
  <Application>Microsoft Office PowerPoint</Application>
  <PresentationFormat>On-screen Show (4:3)</PresentationFormat>
  <Paragraphs>162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Angsana New</vt:lpstr>
      <vt:lpstr>Arial</vt:lpstr>
      <vt:lpstr>Calibri</vt:lpstr>
      <vt:lpstr>Cordia New</vt:lpstr>
      <vt:lpstr>Tahoma</vt:lpstr>
      <vt:lpstr>TH SarabunPSK</vt:lpstr>
      <vt:lpstr>การออกแบบเริ่มต้น</vt:lpstr>
      <vt:lpstr>PowerPoint Presentation</vt:lpstr>
      <vt:lpstr>ยุทธศาสตร์ที่ 3 การสร้างความเข้มแข็งทางเศรษฐกิจและแข่งขันได้อย่างยั่งยืน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สำนักนายกรัฐมนตรี</dc:title>
  <dc:creator>Samsung</dc:creator>
  <cp:lastModifiedBy>อัสนี  โชติมัย</cp:lastModifiedBy>
  <cp:revision>726</cp:revision>
  <cp:lastPrinted>2016-10-10T11:32:59Z</cp:lastPrinted>
  <dcterms:created xsi:type="dcterms:W3CDTF">2016-09-14T02:46:58Z</dcterms:created>
  <dcterms:modified xsi:type="dcterms:W3CDTF">2016-10-10T14:55:02Z</dcterms:modified>
</cp:coreProperties>
</file>