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303" r:id="rId2"/>
  </p:sldIdLst>
  <p:sldSz cx="9144000" cy="6858000" type="screen4x3"/>
  <p:notesSz cx="6805613" cy="99393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434" autoAdjust="0"/>
  </p:normalViewPr>
  <p:slideViewPr>
    <p:cSldViewPr>
      <p:cViewPr varScale="1">
        <p:scale>
          <a:sx n="81" d="100"/>
          <a:sy n="81" d="100"/>
        </p:scale>
        <p:origin x="115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1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2949099" cy="496967"/>
          </a:xfrm>
          <a:prstGeom prst="rect">
            <a:avLst/>
          </a:prstGeom>
        </p:spPr>
        <p:txBody>
          <a:bodyPr vert="horz" lIns="91561" tIns="45781" rIns="91561" bIns="45781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46" y="2"/>
            <a:ext cx="2949099" cy="496967"/>
          </a:xfrm>
          <a:prstGeom prst="rect">
            <a:avLst/>
          </a:prstGeom>
        </p:spPr>
        <p:txBody>
          <a:bodyPr vert="horz" lIns="91561" tIns="45781" rIns="91561" bIns="45781" rtlCol="0"/>
          <a:lstStyle>
            <a:lvl1pPr algn="r">
              <a:defRPr sz="1200"/>
            </a:lvl1pPr>
          </a:lstStyle>
          <a:p>
            <a:fld id="{81209E78-3871-4FEB-B8D8-BBB136984515}" type="datetimeFigureOut">
              <a:rPr lang="th-TH" smtClean="0"/>
              <a:pPr/>
              <a:t>10/10/59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7287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1" tIns="45781" rIns="91561" bIns="45781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1188"/>
            <a:ext cx="5444490" cy="4472702"/>
          </a:xfrm>
          <a:prstGeom prst="rect">
            <a:avLst/>
          </a:prstGeom>
        </p:spPr>
        <p:txBody>
          <a:bodyPr vert="horz" lIns="91561" tIns="45781" rIns="91561" bIns="4578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9440650"/>
            <a:ext cx="2949099" cy="496967"/>
          </a:xfrm>
          <a:prstGeom prst="rect">
            <a:avLst/>
          </a:prstGeom>
        </p:spPr>
        <p:txBody>
          <a:bodyPr vert="horz" lIns="91561" tIns="45781" rIns="91561" bIns="45781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46" y="9440650"/>
            <a:ext cx="2949099" cy="496967"/>
          </a:xfrm>
          <a:prstGeom prst="rect">
            <a:avLst/>
          </a:prstGeom>
        </p:spPr>
        <p:txBody>
          <a:bodyPr vert="horz" lIns="91561" tIns="45781" rIns="91561" bIns="45781" rtlCol="0" anchor="b"/>
          <a:lstStyle>
            <a:lvl1pPr algn="r">
              <a:defRPr sz="1200"/>
            </a:lvl1pPr>
          </a:lstStyle>
          <a:p>
            <a:fld id="{DEF73172-1009-47E5-BC27-A5C062198CB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3213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9480" indent="-28826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53045" indent="-23060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14264" indent="-23060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75482" indent="-23060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36700" indent="-23060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97918" indent="-23060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59136" indent="-23060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20353" indent="-23060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1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669925"/>
            <a:ext cx="4660900" cy="3495675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0662" y="4460225"/>
            <a:ext cx="5276333" cy="415980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54804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42AD1-5225-4ED9-BD9D-F27D4BB535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A5E89-33BB-461B-BA3D-981A4D28E4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2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8B42-11CC-4D56-8D68-536EE80190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176E8-0459-4571-BD4E-F993FA1D126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3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166CA-524D-4254-B029-DD79E50FDB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4AD2-2AD5-494D-8EAF-6C94A06314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3E77-502B-42C2-95FE-D23A91DFAB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14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7D296-C7EE-4719-B983-F91BDF263A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3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653BA-8E27-4E75-8259-8AFBE54ACD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26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45B62-8E12-47D2-9DB1-6EA1A693D9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75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08741-5D93-4D96-BCA9-FBBB2156EE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3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0CE698-99E4-4607-92A7-D450810DA75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4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0" y="1205150"/>
            <a:ext cx="1489231" cy="690325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0" y="663079"/>
            <a:ext cx="1479590" cy="461665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0" y="2529752"/>
            <a:ext cx="1460500" cy="414000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489231" y="1844117"/>
            <a:ext cx="3802849" cy="573879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 eaLnBrk="1" hangingPunct="1">
              <a:defRPr/>
            </a:pPr>
            <a:r>
              <a:rPr lang="th-TH" sz="1200" b="1" spc="-50" dirty="0" smtClean="0">
                <a:latin typeface="TH SarabunPSK" pitchFamily="34" charset="-34"/>
                <a:cs typeface="TH SarabunPSK" pitchFamily="34" charset="-34"/>
              </a:rPr>
              <a:t>3.1 สัดส่วนของขยะมูลฝอยชุมชนได้รับการจัดการอย่างถูกต้องและนำไปใช้ประโยชน์</a:t>
            </a:r>
          </a:p>
          <a:p>
            <a:pPr eaLnBrk="1" hangingPunct="1">
              <a:defRPr/>
            </a:pPr>
            <a:r>
              <a:rPr lang="th-TH" sz="1200" b="1" spc="-50" dirty="0" smtClean="0">
                <a:latin typeface="TH SarabunPSK" pitchFamily="34" charset="-34"/>
                <a:cs typeface="TH SarabunPSK" pitchFamily="34" charset="-34"/>
              </a:rPr>
              <a:t>     ไม่น้อยกว่า ร้อยละ 75 สัดส่วนของเสียอันตรายชุมชนที่ได้รับการกำจัดอย่างถูกต้อง</a:t>
            </a:r>
          </a:p>
          <a:p>
            <a:pPr eaLnBrk="1" hangingPunct="1">
              <a:defRPr/>
            </a:pPr>
            <a:r>
              <a:rPr lang="th-TH" sz="1200" b="1" spc="-5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200" b="1" spc="-50" dirty="0" smtClean="0">
                <a:latin typeface="TH SarabunPSK" pitchFamily="34" charset="-34"/>
                <a:cs typeface="TH SarabunPSK" pitchFamily="34" charset="-34"/>
              </a:rPr>
              <a:t>    ไม่น้อยกว่า ร้อยละ 30 และกากอุตสาหกรรมอันตรายทั้งหมดเข้าสู่ระบบการจัดการที่ถูกต้อง</a:t>
            </a:r>
            <a:endParaRPr lang="th-TH" sz="1200" b="1" spc="-5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0" y="1941945"/>
            <a:ext cx="1489231" cy="494355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64968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alt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</a:t>
            </a:r>
            <a:r>
              <a:rPr lang="th-TH" sz="2000" b="1" dirty="0" err="1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บูรณา</a:t>
            </a:r>
            <a:r>
              <a:rPr lang="th-TH" sz="2000" b="1" dirty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การบริหารจัดการขยะและสิ่งแวดล้อม (531.5608 ล้านบาท)</a:t>
            </a:r>
          </a:p>
          <a:p>
            <a:pPr algn="ctr">
              <a:spcBef>
                <a:spcPct val="0"/>
              </a:spcBef>
              <a:buNone/>
            </a:pPr>
            <a:r>
              <a:rPr lang="th-TH" alt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................................ (...............ล้านบาท)</a:t>
            </a: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altLang="en-US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489556" y="1130737"/>
            <a:ext cx="7635818" cy="687434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r>
              <a:rPr lang="th-TH" sz="1200" b="1" dirty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เป้าหมายที่ </a:t>
            </a:r>
            <a:r>
              <a:rPr lang="th-TH" sz="12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3 สร้าง</a:t>
            </a:r>
            <a:r>
              <a:rPr lang="th-TH" sz="1200" b="1" dirty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คุณภาพสิ่งแวดล้อมที่ดี ลดมลพิษ และลดผลกระทบต่อสุขภาพของประชาชนและระบบนิเวศ โดยให้</a:t>
            </a:r>
            <a:r>
              <a:rPr lang="th-TH" sz="12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ความสำคัญเป็น</a:t>
            </a:r>
            <a:r>
              <a:rPr lang="th-TH" sz="1200" b="1" dirty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ลำดับแรกกับการจัดการขยะมูลฝอย </a:t>
            </a:r>
            <a:endParaRPr lang="th-TH" sz="1200" b="1" dirty="0" smtClean="0">
              <a:solidFill>
                <a:srgbClr val="000000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12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และ</a:t>
            </a:r>
            <a:r>
              <a:rPr lang="th-TH" sz="1200" b="1" dirty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ของเสียอันตราย ฟื้นฟูคุณภาพแหล่งน้ำสำคัญของ</a:t>
            </a:r>
            <a:r>
              <a:rPr lang="th-TH" sz="12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ประเทศ และ</a:t>
            </a:r>
            <a:r>
              <a:rPr lang="th-TH" sz="1200" b="1" dirty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แก้ไขปัญหาหมอกควัน</a:t>
            </a: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489556" y="638091"/>
            <a:ext cx="7628184" cy="469737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/>
            <a:r>
              <a:rPr lang="th-TH" sz="1400" b="1" dirty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ยุทธศาสตร์ที่ 4 การเติบโตที่เป็นมิตรกับสิ่งแวดล้อมเพื่อการพัฒนาอย่างยั่งยืน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-6914" y="2492896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70432" y="2533790"/>
            <a:ext cx="3821648" cy="39365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1. การจัดการขยะ</a:t>
            </a:r>
            <a:endParaRPr lang="th-TH" sz="1200" b="1" dirty="0">
              <a:solidFill>
                <a:srgbClr val="000000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79" name="Rectangle 97"/>
          <p:cNvSpPr>
            <a:spLocks noChangeArrowheads="1"/>
          </p:cNvSpPr>
          <p:nvPr/>
        </p:nvSpPr>
        <p:spPr bwMode="auto">
          <a:xfrm>
            <a:off x="5318746" y="2533218"/>
            <a:ext cx="3825254" cy="40842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2. การจัดการคุณภาพอากาศ</a:t>
            </a:r>
            <a:endParaRPr lang="th-TH" sz="1200" b="1" dirty="0">
              <a:solidFill>
                <a:srgbClr val="000000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0" y="2986572"/>
            <a:ext cx="1451808" cy="586444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70432" y="2951610"/>
            <a:ext cx="3821647" cy="602178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indent="-2286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1. ลดขยะมูล</a:t>
            </a:r>
            <a:r>
              <a:rPr lang="th-TH" sz="1200" b="1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ฝอยที่จะเกิด</a:t>
            </a:r>
            <a:r>
              <a:rPr lang="th-TH" sz="1200" b="1" dirty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ใหม่ </a:t>
            </a:r>
            <a:r>
              <a:rPr lang="th-TH" sz="1200" b="1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2.6 </a:t>
            </a:r>
            <a:r>
              <a:rPr lang="th-TH" sz="1200" b="1" dirty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ล้านตัน/</a:t>
            </a:r>
            <a:r>
              <a:rPr lang="th-TH" sz="1200" b="1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ปี นำ</a:t>
            </a:r>
            <a:r>
              <a:rPr lang="th-TH" sz="1200" b="1" dirty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ขยะไปใช้ประโยชน์ </a:t>
            </a:r>
            <a:r>
              <a:rPr lang="th-TH" sz="1200" b="1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5.7 </a:t>
            </a:r>
            <a:r>
              <a:rPr lang="th-TH" sz="1200" b="1" dirty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ล้านตัน/ปี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2. ขยะมูลฝอย ของเสียอันตรายชุมชน มูลฝอยติดเชื้อ และกากอุตสาหกรรม</a:t>
            </a:r>
            <a:r>
              <a:rPr lang="th-TH" sz="1200" b="1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ได้รับ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1200" b="1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  การ</a:t>
            </a:r>
            <a:r>
              <a:rPr lang="th-TH" sz="1200" b="1" dirty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จัดการ </a:t>
            </a:r>
            <a:r>
              <a:rPr lang="th-TH" sz="1200" b="1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อย่าง</a:t>
            </a:r>
            <a:r>
              <a:rPr lang="th-TH" sz="1200" b="1" dirty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ถูกต้อง 36.5 ล้านตัน/ปี</a:t>
            </a:r>
            <a:endParaRPr lang="en-US" sz="1200" b="1" dirty="0">
              <a:solidFill>
                <a:schemeClr val="tx1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83" name="Rectangle 97"/>
          <p:cNvSpPr>
            <a:spLocks noChangeArrowheads="1"/>
          </p:cNvSpPr>
          <p:nvPr/>
        </p:nvSpPr>
        <p:spPr bwMode="auto">
          <a:xfrm>
            <a:off x="5318745" y="2951609"/>
            <a:ext cx="3825255" cy="602178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1. </a:t>
            </a:r>
            <a:r>
              <a:rPr lang="th-TH" sz="1200" b="1" dirty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ค่าเฉลี่ยสารอินทรีย์ระเหยง่าย</a:t>
            </a:r>
            <a:r>
              <a:rPr lang="th-TH" sz="12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ลดลงร้อย</a:t>
            </a:r>
            <a:r>
              <a:rPr lang="th-TH" sz="1200" b="1" dirty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ละ 1 ฝุ่นละอองอยู่ในเกณฑ์</a:t>
            </a:r>
            <a:r>
              <a:rPr lang="th-TH" sz="12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มาตรฐาน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12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  เพิ่มขึ้น ร้อย</a:t>
            </a:r>
            <a:r>
              <a:rPr lang="th-TH" sz="1200" b="1" dirty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ละ 1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2. คุณภาพอากาศมีค่าเฉลี่ยอยู่ในเกณฑ์มาตรฐานเพิ่มขึ้น ร้อยละ 1</a:t>
            </a:r>
          </a:p>
        </p:txBody>
      </p:sp>
      <p:sp>
        <p:nvSpPr>
          <p:cNvPr id="61" name="Rectangle 97"/>
          <p:cNvSpPr>
            <a:spLocks noChangeArrowheads="1"/>
          </p:cNvSpPr>
          <p:nvPr/>
        </p:nvSpPr>
        <p:spPr bwMode="auto">
          <a:xfrm>
            <a:off x="5318745" y="1844346"/>
            <a:ext cx="3802849" cy="567013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t"/>
          <a:lstStyle/>
          <a:p>
            <a:pPr eaLnBrk="1" hangingPunct="1">
              <a:defRPr/>
            </a:pPr>
            <a:r>
              <a:rPr lang="th-TH" sz="1200" b="1" dirty="0" smtClean="0">
                <a:latin typeface="TH SarabunPSK" pitchFamily="34" charset="-34"/>
                <a:cs typeface="TH SarabunPSK" pitchFamily="34" charset="-34"/>
              </a:rPr>
              <a:t>3.3 คุณภาพอากาศในพื้นที่วิกฤตหมอกควันได้รับการแก้ไข และมีค่าอยู่ในเกณฑ์   </a:t>
            </a:r>
          </a:p>
          <a:p>
            <a:pPr eaLnBrk="1" hangingPunct="1">
              <a:defRPr/>
            </a:pPr>
            <a:r>
              <a:rPr lang="th-TH" sz="1200" b="1" dirty="0" smtClean="0">
                <a:latin typeface="TH SarabunPSK" pitchFamily="34" charset="-34"/>
                <a:cs typeface="TH SarabunPSK" pitchFamily="34" charset="-34"/>
              </a:rPr>
              <a:t>      มาตรฐาน</a:t>
            </a:r>
            <a:endParaRPr lang="th-TH" sz="1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-21593" y="3608501"/>
            <a:ext cx="1473401" cy="2463705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 </a:t>
            </a:r>
            <a:r>
              <a:rPr lang="en-US" sz="1400" b="1" dirty="0" smtClean="0">
                <a:latin typeface="TH SarabunPSK" panose="020B0500040200020003" pitchFamily="34" charset="-34"/>
                <a:cs typeface="TH SarabunPSK" pitchFamily="34" charset="-34"/>
              </a:rPr>
              <a:t>: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กระทรวงทรัพยากรธรรมชาติ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และสิ่งแวดล้อม</a:t>
            </a:r>
            <a:endParaRPr lang="en-US" sz="1400" b="1" dirty="0" smtClean="0">
              <a:latin typeface="TH SarabunPSK" panose="020B0500040200020003" pitchFamily="34" charset="-34"/>
              <a:cs typeface="TH SarabunPSK" pitchFamily="34" charset="-34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1400" dirty="0" smtClean="0">
                <a:latin typeface="TH SarabunPSK" panose="020B0500040200020003" pitchFamily="34" charset="-34"/>
                <a:cs typeface="TH SarabunPSK" pitchFamily="34" charset="-34"/>
              </a:rPr>
              <a:t>กรมควบคุมมลพิษ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451808" y="3625796"/>
            <a:ext cx="3840271" cy="2451188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numCol="2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กระทรวงทรัพยากรธรรมชาติและสิ่งแวดล้อม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100" dirty="0" err="1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กระทรวงทรัพยากรธรรมชาติ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  และสิ่งแวดล้อม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2. กรม</a:t>
            </a: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ส่งเสริมคุณภาพ</a:t>
            </a: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สิ่งแวดล้อม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. กรมควบคุมมลพิษ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4. กรมอุทยานแห่งชาติ สัตว์ป่า และพันธุ์พืช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5. กรมทรัพยากรทางทะเลและชายฝั่ง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กระทรวงศึกษาธิการ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100" dirty="0" err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สป</a:t>
            </a: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.กระทรวงศึกษาธิการ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2. สำนักงาน</a:t>
            </a: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คณะกรรมการศึกษา</a:t>
            </a: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ขั้นพื้นฐาน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3. มหาวิทยาลัยเชียงใหม่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4. มหาวิทยาลัยกาฬสินธุ์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5. มหาวิทยาลัย</a:t>
            </a: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บูรพา</a:t>
            </a:r>
            <a:endParaRPr lang="th-TH" sz="1100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6. มหาวิทยาลัยราช</a:t>
            </a:r>
            <a:r>
              <a:rPr lang="th-TH" sz="1100" dirty="0" err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ภัฏ</a:t>
            </a: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พิบูลสงคราม</a:t>
            </a:r>
            <a:endParaRPr lang="th-TH" sz="1100" b="1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7.มหาวิทยาลัยเกษตรศาสตร์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8. มหาวิทยาลัยวลัยลักษณ์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9. มหาวิทยาลัยอุบลราชธานี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กระทรวงสาธารณสุข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100" dirty="0" err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สป</a:t>
            </a: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.กระทรวงสาธารณสุข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2. กรมควบคุมโรค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3. กรมอนามัย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สำนักนายกรัฐมนตรี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กรมประชาสัมพันธ์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กระทรวงอุตสาหกรรม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กรมโรงงานอุตสาหกรรม</a:t>
            </a:r>
            <a:endParaRPr lang="th-TH" sz="1100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กระทรวงมหาดไทย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กรม</a:t>
            </a:r>
            <a:r>
              <a:rPr lang="th-TH" sz="11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ส่งเสริมการปกครองท้องถิ่น </a:t>
            </a: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100" dirty="0" err="1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งป</a:t>
            </a: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ม. </a:t>
            </a:r>
            <a:r>
              <a:rPr lang="th-TH" sz="1100" dirty="0" err="1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อปท.</a:t>
            </a:r>
            <a:r>
              <a:rPr lang="th-TH" sz="11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US" sz="1100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84354" y="6428274"/>
            <a:ext cx="7633386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531.5608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4" y="264457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288767"/>
            <a:ext cx="7622077" cy="266024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5. ด้าน</a:t>
            </a: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การสร้างการเติบโตบนคุณภาพชีวิตที่เป็นมิตรต่อสิ่งแวดล้อม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524328" y="660001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9673" y="638091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97"/>
          <p:cNvSpPr>
            <a:spLocks noChangeArrowheads="1"/>
          </p:cNvSpPr>
          <p:nvPr/>
        </p:nvSpPr>
        <p:spPr bwMode="auto">
          <a:xfrm>
            <a:off x="5318746" y="3608501"/>
            <a:ext cx="3806628" cy="2468483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กระทรวงทรัพยากรธรรมชาติและสิ่งแวดล้อม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กรม</a:t>
            </a:r>
            <a:r>
              <a:rPr lang="th-TH" sz="12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ควบคุม</a:t>
            </a:r>
            <a:r>
              <a:rPr lang="th-TH" sz="12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มลพิษ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กระทรวงอุตสาหกรรม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กรมโรงงานอุตสาหกรรม</a:t>
            </a:r>
            <a:endParaRPr lang="th-TH" sz="1200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กระทรวงสาธารณสุข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1. กรมควบคุมโรค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2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2. กรม</a:t>
            </a:r>
            <a:r>
              <a:rPr lang="th-TH" sz="12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อนามัย</a:t>
            </a:r>
            <a:endParaRPr lang="th-TH" sz="1200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84354" y="6118358"/>
            <a:ext cx="3807725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516.3460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-15993" y="6118358"/>
            <a:ext cx="146780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9926" y="6428274"/>
            <a:ext cx="1423628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Rectangle 97"/>
          <p:cNvSpPr>
            <a:spLocks noChangeArrowheads="1"/>
          </p:cNvSpPr>
          <p:nvPr/>
        </p:nvSpPr>
        <p:spPr bwMode="auto">
          <a:xfrm>
            <a:off x="5321929" y="6118358"/>
            <a:ext cx="3807725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15.2148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20472" y="6600016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18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25828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C00"/>
        </a:solidFill>
        <a:ln w="9525" algn="ctr">
          <a:solidFill>
            <a:srgbClr val="000000"/>
          </a:solidFill>
          <a:miter lim="800000"/>
          <a:headEnd/>
          <a:tailEnd/>
        </a:ln>
      </a:spPr>
      <a:bodyPr anchor="ctr"/>
      <a:lstStyle>
        <a:defPPr eaLnBrk="0" hangingPunct="0">
          <a:lnSpc>
            <a:spcPct val="80000"/>
          </a:lnSpc>
          <a:buFont typeface="Wingdings" pitchFamily="2" charset="2"/>
          <a:buChar char="§"/>
          <a:defRPr sz="900" b="1" dirty="0" smtClean="0">
            <a:latin typeface="TH SarabunPSK" pitchFamily="34" charset="-34"/>
            <a:cs typeface="TH SarabunPSK" pitchFamily="34" charset="-34"/>
          </a:defRPr>
        </a:defPPr>
      </a:lstStyle>
    </a:sp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4792</TotalTime>
  <Words>463</Words>
  <Application>Microsoft Office PowerPoint</Application>
  <PresentationFormat>On-screen Show (4:3)</PresentationFormat>
  <Paragraphs>77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Angsana New</vt:lpstr>
      <vt:lpstr>Arial</vt:lpstr>
      <vt:lpstr>Calibri</vt:lpstr>
      <vt:lpstr>Cordia New</vt:lpstr>
      <vt:lpstr>Tahoma</vt:lpstr>
      <vt:lpstr>TH SarabunPSK</vt:lpstr>
      <vt:lpstr>การออกแบบเริ่มต้น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สำนักนายกรัฐมนตรี</dc:title>
  <dc:creator>Samsung</dc:creator>
  <cp:lastModifiedBy>อัสนี  โชติมัย</cp:lastModifiedBy>
  <cp:revision>715</cp:revision>
  <cp:lastPrinted>2016-10-10T15:42:24Z</cp:lastPrinted>
  <dcterms:created xsi:type="dcterms:W3CDTF">2016-09-14T02:46:58Z</dcterms:created>
  <dcterms:modified xsi:type="dcterms:W3CDTF">2016-10-10T15:42:38Z</dcterms:modified>
</cp:coreProperties>
</file>