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72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E4956-B184-4DFF-BD61-B7B69506E23A}" type="datetimeFigureOut">
              <a:rPr lang="th-TH" smtClean="0"/>
              <a:t>06/09/60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83D76-41BE-4E7F-B266-8F1B9A95D8C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551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881033" indent="-338858"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355433" indent="-271083"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897609" indent="-271083"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439780" indent="-271083"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981953" indent="-271083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3524124" indent="-271083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4066300" indent="-271083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4608472" indent="-271083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B6A50697-D5C1-4B64-B3F0-6DF749BA8815}" type="slidenum">
              <a:rPr lang="en-US" altLang="en-US" sz="1500">
                <a:solidFill>
                  <a:prstClr val="black"/>
                </a:solidFill>
              </a:rPr>
              <a:pPr/>
              <a:t>1</a:t>
            </a:fld>
            <a:endParaRPr lang="th-TH" altLang="en-US" sz="1500" dirty="0">
              <a:solidFill>
                <a:prstClr val="black"/>
              </a:solidFill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7538" y="882650"/>
            <a:ext cx="6129337" cy="45974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0866" y="5865140"/>
            <a:ext cx="5387294" cy="547007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697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EE550-13CD-4F1F-AF5E-50AA63AA1B86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67189-F923-4CAA-965A-0E1183DB543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5613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E16BB9-E18B-40C2-AB5E-DE4E093AE98B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65AECE-FB03-404F-8F30-AB39C4488285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530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A70970-CA87-408F-9391-18B6E8513B7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532E4-0403-4843-AB41-46479A1AA55E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289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AFF81-1021-4376-80AC-C8E3B441C88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B1EBB-37F9-4D05-8C5F-B64B0E51F30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467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821CB4-50E4-4138-A3AC-8683E62A42D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0FE40D-1A1E-4EC9-9BB2-A9DD7C4284D2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13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22CB6A-1068-47BC-A328-9FE8FA0EB21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560A3F-CE5E-4B12-AD55-8BFC02FDEEB7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146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F2A3F0-6807-4FD2-8EE8-0D51F191F461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BC196-1D00-49DF-84E3-4FD2AD4E3A1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99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C6828-BC9B-4267-BDEB-FBC69F44C55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FC18A-9238-41BF-A133-586AE3D850FE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5123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9AD950-ECDA-4A5E-A98C-62A5C809E72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64D5A-9D7C-4F8A-9023-E3010483C99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9564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3458B-4A15-443F-8824-81300585FA1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9A101-8FFD-4813-908B-997481FA233F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544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02DD59-C643-4EC8-9B98-D40DBFB97CE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136AC-A343-4A0F-BA5F-3BEAC51FA5EC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973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31928F-7747-4779-A41F-3C0C2296E416}" type="datetime1">
              <a:rPr lang="th-TH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t>06/09/60</a:t>
            </a:fld>
            <a:endParaRPr lang="th-TH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412C8A-093F-4F7F-AD59-2F905042FEC8}" type="slidenum">
              <a:rPr lang="th-TH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3"/>
          <p:cNvSpPr>
            <a:spLocks noChangeArrowheads="1"/>
          </p:cNvSpPr>
          <p:nvPr/>
        </p:nvSpPr>
        <p:spPr bwMode="auto">
          <a:xfrm>
            <a:off x="179514" y="942201"/>
            <a:ext cx="1227668" cy="318623"/>
          </a:xfrm>
          <a:prstGeom prst="homePlate">
            <a:avLst>
              <a:gd name="adj" fmla="val 19591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35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เป้าหมายแผนฯ 12</a:t>
            </a:r>
          </a:p>
        </p:txBody>
      </p:sp>
      <p:sp>
        <p:nvSpPr>
          <p:cNvPr id="2055" name="AutoShape 31"/>
          <p:cNvSpPr>
            <a:spLocks noChangeArrowheads="1"/>
          </p:cNvSpPr>
          <p:nvPr/>
        </p:nvSpPr>
        <p:spPr bwMode="auto">
          <a:xfrm>
            <a:off x="179512" y="630813"/>
            <a:ext cx="1226994" cy="348995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103747" tIns="51874" rIns="103747" bIns="51874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587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แผนฯ 12</a:t>
            </a:r>
            <a:endParaRPr lang="th-TH" sz="1587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57" name="AutoShape 38"/>
          <p:cNvSpPr>
            <a:spLocks noChangeArrowheads="1"/>
          </p:cNvSpPr>
          <p:nvPr/>
        </p:nvSpPr>
        <p:spPr bwMode="auto">
          <a:xfrm>
            <a:off x="179512" y="2847201"/>
            <a:ext cx="1226992" cy="500066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2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เป้าหมายแผน</a:t>
            </a:r>
            <a:br>
              <a:rPr lang="th-TH" sz="122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</a:br>
            <a:r>
              <a:rPr lang="th-TH" sz="122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บูรณาการ/</a:t>
            </a:r>
            <a:r>
              <a:rPr lang="en-US" sz="122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Outcome</a:t>
            </a:r>
            <a:endParaRPr lang="th-TH" sz="1220" b="1" dirty="0">
              <a:solidFill>
                <a:srgbClr val="FFFFFF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4" name="AutoShape 38"/>
          <p:cNvSpPr>
            <a:spLocks noChangeArrowheads="1"/>
          </p:cNvSpPr>
          <p:nvPr/>
        </p:nvSpPr>
        <p:spPr bwMode="auto">
          <a:xfrm>
            <a:off x="179513" y="1247001"/>
            <a:ext cx="1226638" cy="433831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35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ตัวชี้วัดเป้าหมาย</a:t>
            </a:r>
          </a:p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35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แผนฯ 12</a:t>
            </a:r>
          </a:p>
        </p:txBody>
      </p:sp>
      <p:sp>
        <p:nvSpPr>
          <p:cNvPr id="3089" name="TextBox 27"/>
          <p:cNvSpPr txBox="1">
            <a:spLocks noChangeArrowheads="1"/>
          </p:cNvSpPr>
          <p:nvPr/>
        </p:nvSpPr>
        <p:spPr bwMode="auto">
          <a:xfrm>
            <a:off x="827584" y="0"/>
            <a:ext cx="7303139" cy="399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3747" tIns="51874" rIns="103747" bIns="51874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fontAlgn="base">
              <a:lnSpc>
                <a:spcPts val="8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(ร่าง) แผนงานบูรณาการต่อต้านการทุจริตและประพฤติมิชอบ </a:t>
            </a:r>
            <a:endParaRPr lang="th-TH" sz="12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algn="ctr" fontAlgn="base">
              <a:lnSpc>
                <a:spcPts val="8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สำนักงานคณะกรรมการป้องกันและปราบปรามการทุจริตแห่งชาติ หน่วยงานอิสระของ</a:t>
            </a: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รัฐ     </a:t>
            </a:r>
            <a:r>
              <a:rPr lang="en-US" sz="1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………</a:t>
            </a: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  ลบ</a:t>
            </a:r>
            <a:r>
              <a:rPr lang="en-US" sz="12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.</a:t>
            </a:r>
            <a:endParaRPr lang="th-TH" sz="12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2306" y="648490"/>
            <a:ext cx="7639932" cy="361942"/>
          </a:xfrm>
          <a:solidFill>
            <a:srgbClr val="92D050"/>
          </a:solidFill>
          <a:ln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  <a:extLst/>
        </p:spPr>
        <p:txBody>
          <a:bodyPr>
            <a:normAutofit fontScale="90000"/>
          </a:bodyPr>
          <a:lstStyle/>
          <a:p>
            <a:pPr algn="l"/>
            <a:r>
              <a:rPr lang="th-TH" sz="1235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/>
            </a:r>
            <a:br>
              <a:rPr lang="th-TH" sz="1235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r>
              <a:rPr lang="th-TH" sz="1235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ยุทธ</a:t>
            </a:r>
            <a:r>
              <a:rPr lang="th-TH" sz="1235" b="1" spc="-43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ศาสตร์ที่ 6 </a:t>
            </a:r>
            <a:r>
              <a:rPr lang="th-TH" sz="1235" b="1" dirty="0">
                <a:ea typeface="Calibri" panose="020F0502020204030204" pitchFamily="34" charset="0"/>
                <a:cs typeface="TH SarabunPSK" panose="020B0500040200020003" pitchFamily="34" charset="-34"/>
              </a:rPr>
              <a:t>การบริหารจัดการในภาครัฐ การป้องกันการทุจริตประพฤติมิชอบ และ</a:t>
            </a:r>
            <a:r>
              <a:rPr lang="th-TH" sz="1235" b="1" dirty="0" err="1">
                <a:ea typeface="Calibri" panose="020F0502020204030204" pitchFamily="34" charset="0"/>
                <a:cs typeface="TH SarabunPSK" panose="020B0500040200020003" pitchFamily="34" charset="-34"/>
              </a:rPr>
              <a:t>ธรรมาภิ</a:t>
            </a:r>
            <a:r>
              <a:rPr lang="th-TH" sz="1235" b="1" dirty="0">
                <a:ea typeface="Calibri" panose="020F0502020204030204" pitchFamily="34" charset="0"/>
                <a:cs typeface="TH SarabunPSK" panose="020B0500040200020003" pitchFamily="34" charset="-34"/>
              </a:rPr>
              <a:t>บาลใน</a:t>
            </a:r>
            <a:r>
              <a:rPr lang="th-TH" sz="1235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สังคมไทย </a:t>
            </a:r>
            <a:r>
              <a:rPr lang="th-TH" sz="1235" b="1" spc="-68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1235" b="1" spc="-68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</a:br>
            <a:endParaRPr lang="th-TH" sz="1235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69693" y="2237601"/>
            <a:ext cx="8459023" cy="1588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97"/>
          <p:cNvSpPr>
            <a:spLocks noChangeArrowheads="1"/>
          </p:cNvSpPr>
          <p:nvPr/>
        </p:nvSpPr>
        <p:spPr bwMode="auto">
          <a:xfrm>
            <a:off x="1451370" y="2847201"/>
            <a:ext cx="7630867" cy="50006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</a:t>
            </a:r>
            <a:r>
              <a:rPr lang="th-TH" sz="16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 สังคมไทย</a:t>
            </a:r>
            <a:r>
              <a:rPr lang="th-TH" sz="16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มีภาพลักษณ์การป้องกันและปราบปรามการทุจริตดีขึ้น</a:t>
            </a:r>
          </a:p>
        </p:txBody>
      </p:sp>
      <p:sp>
        <p:nvSpPr>
          <p:cNvPr id="80" name="AutoShape 86"/>
          <p:cNvSpPr>
            <a:spLocks noChangeArrowheads="1"/>
          </p:cNvSpPr>
          <p:nvPr/>
        </p:nvSpPr>
        <p:spPr bwMode="auto">
          <a:xfrm>
            <a:off x="179512" y="3380601"/>
            <a:ext cx="1255002" cy="464427"/>
          </a:xfrm>
          <a:prstGeom prst="homePlate">
            <a:avLst>
              <a:gd name="adj" fmla="val 1856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46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ตัวชี้วัดเป้าหมายแผนบูรณาการ</a:t>
            </a:r>
            <a:endParaRPr lang="th-TH" sz="1146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3" name="Rectangle 97"/>
          <p:cNvSpPr>
            <a:spLocks noChangeArrowheads="1"/>
          </p:cNvSpPr>
          <p:nvPr/>
        </p:nvSpPr>
        <p:spPr bwMode="auto">
          <a:xfrm>
            <a:off x="1463030" y="3380601"/>
            <a:ext cx="7609331" cy="35719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ctr" anchorCtr="0"/>
          <a:lstStyle/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</a:t>
            </a:r>
            <a:r>
              <a:rPr lang="en-US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</a:t>
            </a:r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ประเทศไทยได้รับการประเมินค่าดัชนีการรับรู้การทุจริต (</a:t>
            </a:r>
            <a:r>
              <a:rPr lang="en-US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Corruption Perceptions Index : CPI) </a:t>
            </a:r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สูงกว่าร้อยละ 4</a:t>
            </a:r>
            <a:r>
              <a:rPr lang="en-US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7</a:t>
            </a:r>
            <a:endParaRPr lang="th-TH" sz="1411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49" name="Rectangle 97"/>
          <p:cNvSpPr>
            <a:spLocks noChangeArrowheads="1"/>
          </p:cNvSpPr>
          <p:nvPr/>
        </p:nvSpPr>
        <p:spPr bwMode="auto">
          <a:xfrm>
            <a:off x="1461869" y="1323201"/>
            <a:ext cx="6086642" cy="34142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lIns="103747" tIns="51874" rIns="103747" bIns="51874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323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3.1 ระดับคะแนนของดัชนีการรับรู้การทุจริตสูงกว่าร้อยละ 50 เมื่อสิ้นสุดแผนพัฒนาฯ ฉบับที่ 12</a:t>
            </a:r>
            <a:endParaRPr lang="en-US" sz="1323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AutoShape 31"/>
          <p:cNvSpPr>
            <a:spLocks noChangeArrowheads="1"/>
          </p:cNvSpPr>
          <p:nvPr/>
        </p:nvSpPr>
        <p:spPr bwMode="auto">
          <a:xfrm>
            <a:off x="179514" y="367398"/>
            <a:ext cx="1215091" cy="281091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103747" tIns="51874" rIns="103747" bIns="51874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46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ยุทธศาสตร์ชาติ </a:t>
            </a:r>
            <a:r>
              <a:rPr lang="en-US" sz="1146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20 </a:t>
            </a:r>
            <a:r>
              <a:rPr lang="th-TH" sz="1146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ปี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1452029" y="360457"/>
            <a:ext cx="7620331" cy="255107"/>
          </a:xfrm>
          <a:prstGeom prst="rect">
            <a:avLst/>
          </a:prstGeom>
          <a:solidFill>
            <a:srgbClr val="B0F79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lIns="103747" tIns="51874" rIns="103747" bIns="5187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>
              <a:defRPr/>
            </a:pPr>
            <a:r>
              <a:rPr lang="th-TH" sz="1323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6. ด้านการปรับสมดุลและพัฒนาระบบการบริหารจัดการภาครัฐ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51761" y="637401"/>
            <a:ext cx="8476958" cy="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ชื่อเรื่อง 67"/>
          <p:cNvSpPr txBox="1">
            <a:spLocks/>
          </p:cNvSpPr>
          <p:nvPr/>
        </p:nvSpPr>
        <p:spPr bwMode="auto">
          <a:xfrm>
            <a:off x="1447799" y="1018401"/>
            <a:ext cx="6100711" cy="318622"/>
          </a:xfrm>
          <a:prstGeom prst="rect">
            <a:avLst/>
          </a:prstGeom>
          <a:solidFill>
            <a:srgbClr val="92D050"/>
          </a:solidFill>
          <a:ln w="3175" cmpd="sng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lIns="103747" tIns="51874" rIns="103747" bIns="5187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323" b="1" dirty="0">
                <a:solidFill>
                  <a:srgbClr val="000000"/>
                </a:solidFill>
                <a:latin typeface="TH SarabunPSK" pitchFamily="34" charset="-34"/>
                <a:ea typeface="Calibri" panose="020F0502020204030204" pitchFamily="34" charset="0"/>
                <a:cs typeface="TH SarabunPSK" pitchFamily="34" charset="-34"/>
              </a:rPr>
              <a:t>เป้าหมายที่ 3 เพิ่มคะแนนดัชนีการรับรู้ การทุจริตให้สูงขึ้น </a:t>
            </a:r>
            <a:endParaRPr lang="th-TH" sz="1235" b="1" dirty="0">
              <a:solidFill>
                <a:srgbClr val="000000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31" name="AutoShape 86"/>
          <p:cNvSpPr>
            <a:spLocks noChangeArrowheads="1"/>
          </p:cNvSpPr>
          <p:nvPr/>
        </p:nvSpPr>
        <p:spPr bwMode="auto">
          <a:xfrm>
            <a:off x="179512" y="3837801"/>
            <a:ext cx="1255002" cy="510036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323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แนวทาง </a:t>
            </a:r>
            <a:endParaRPr lang="th-TH" sz="1323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0" name="AutoShape 86"/>
          <p:cNvSpPr>
            <a:spLocks noChangeArrowheads="1"/>
          </p:cNvSpPr>
          <p:nvPr/>
        </p:nvSpPr>
        <p:spPr bwMode="auto">
          <a:xfrm>
            <a:off x="179513" y="4371201"/>
            <a:ext cx="1255000" cy="1219200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852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ตัวชี้วัดแนวทาง</a:t>
            </a:r>
            <a:endParaRPr lang="th-TH" sz="1852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7" name="AutoShape 38"/>
          <p:cNvSpPr>
            <a:spLocks noChangeArrowheads="1"/>
          </p:cNvSpPr>
          <p:nvPr/>
        </p:nvSpPr>
        <p:spPr bwMode="auto">
          <a:xfrm>
            <a:off x="179513" y="1704201"/>
            <a:ext cx="1179746" cy="499502"/>
          </a:xfrm>
          <a:prstGeom prst="homePlate">
            <a:avLst>
              <a:gd name="adj" fmla="val 18112"/>
            </a:avLst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46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ยุทธศาสตร์จัดสรร</a:t>
            </a:r>
          </a:p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46" b="1" dirty="0" err="1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งป</a:t>
            </a:r>
            <a:r>
              <a:rPr lang="th-TH" sz="1146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ม. ปี </a:t>
            </a:r>
            <a:r>
              <a:rPr lang="th-TH" sz="1146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itchFamily="34" charset="-34"/>
              </a:rPr>
              <a:t>62</a:t>
            </a:r>
            <a:endParaRPr lang="th-TH" sz="1146" b="1" dirty="0">
              <a:solidFill>
                <a:srgbClr val="000000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62" name="Rectangle 97"/>
          <p:cNvSpPr>
            <a:spLocks noChangeArrowheads="1"/>
          </p:cNvSpPr>
          <p:nvPr/>
        </p:nvSpPr>
        <p:spPr bwMode="auto">
          <a:xfrm>
            <a:off x="1442303" y="1684394"/>
            <a:ext cx="7630057" cy="47700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lIns="103747" tIns="51874" rIns="103747" bIns="51874"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35" b="1" dirty="0">
                <a:solidFill>
                  <a:srgbClr val="00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6. ด้านการปรับสมดุลและพัฒนาระบบบริหารจัดการภาครัฐ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35" b="1" dirty="0" smtClean="0">
                <a:solidFill>
                  <a:srgbClr val="000000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6.4 การต่อต้านการทุจริตและประพฤติมิชอบ</a:t>
            </a:r>
            <a:endParaRPr lang="th-TH" sz="1235" b="1" dirty="0">
              <a:solidFill>
                <a:srgbClr val="000000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30" name="AutoShape 38"/>
          <p:cNvSpPr>
            <a:spLocks noChangeArrowheads="1"/>
          </p:cNvSpPr>
          <p:nvPr/>
        </p:nvSpPr>
        <p:spPr bwMode="auto">
          <a:xfrm>
            <a:off x="179513" y="2237601"/>
            <a:ext cx="1201399" cy="566953"/>
          </a:xfrm>
          <a:prstGeom prst="homePlate">
            <a:avLst>
              <a:gd name="adj" fmla="val 18112"/>
            </a:avLst>
          </a:prstGeom>
          <a:solidFill>
            <a:srgbClr val="F3FE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411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ผลสัมฤทธิ์</a:t>
            </a:r>
            <a:br>
              <a:rPr lang="th-TH" sz="1411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1411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en-US" sz="1411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Impact</a:t>
            </a:r>
            <a:endParaRPr lang="th-TH" sz="1411" b="1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2" name="Rectangle 97"/>
          <p:cNvSpPr>
            <a:spLocks noChangeArrowheads="1"/>
          </p:cNvSpPr>
          <p:nvPr/>
        </p:nvSpPr>
        <p:spPr bwMode="auto">
          <a:xfrm>
            <a:off x="1442303" y="2237601"/>
            <a:ext cx="7639935" cy="566953"/>
          </a:xfrm>
          <a:prstGeom prst="rect">
            <a:avLst/>
          </a:prstGeom>
          <a:solidFill>
            <a:srgbClr val="F3FEBA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lIns="103747" tIns="51874" rIns="103747" bIns="51874"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6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ภาคราชการ</a:t>
            </a:r>
            <a:r>
              <a:rPr lang="th-TH" sz="16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มีการป้องกัน ปราบปรามการทุจริต ประพฤติมิชอบดี</a:t>
            </a:r>
            <a:r>
              <a:rPr lang="th-TH" sz="16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ขึ้น</a:t>
            </a:r>
            <a:endParaRPr lang="th-TH" sz="16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45" name="Rectangle 97"/>
          <p:cNvSpPr>
            <a:spLocks noChangeArrowheads="1"/>
          </p:cNvSpPr>
          <p:nvPr/>
        </p:nvSpPr>
        <p:spPr bwMode="auto">
          <a:xfrm>
            <a:off x="1447800" y="4304416"/>
            <a:ext cx="2612824" cy="1285985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1.1.1.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</a:t>
            </a: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endParaRPr lang="th-TH" sz="9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900" b="1" u="sng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ตัวชี้วัดเชิงปริมาณ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- ร้อยละของผู้เข้าร่วมโครงการ/กิจกรรมเข้ามามีส่วนร่วมในการผลักดันให้เกิดสังคมที่ไม่ทนต่อการทุจริต ไม่น้อยกว่าร้อยละ </a:t>
            </a: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80</a:t>
            </a:r>
            <a:endParaRPr lang="th-TH" sz="9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900" b="1" u="sng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ตัวชี้วัดเชิงคุณภาพ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- ร้อยละของผู้เข้าร่วมโครงการ/กิจกรรมสร้างความตระหนักรู้ในการป้องกัน</a:t>
            </a:r>
            <a:r>
              <a:rPr lang="th-TH" sz="900" b="1" spc="-20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และปราบปรามการทุจริต มีค่านิยมร่วมต้านทุจริต มีจิตสำนึกสาธารณะ และสามารถแยกแยะระหว่างผลประโยชน์ส่วนตนกับผลประโยชน์ส่วนรวม ร้อยละ </a:t>
            </a:r>
            <a:r>
              <a:rPr lang="en-US" sz="900" b="1" spc="-20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80</a:t>
            </a:r>
            <a:endParaRPr lang="th-TH" sz="900" b="1" spc="-20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47" name="Rectangle 97"/>
          <p:cNvSpPr>
            <a:spLocks noChangeArrowheads="1"/>
          </p:cNvSpPr>
          <p:nvPr/>
        </p:nvSpPr>
        <p:spPr bwMode="auto">
          <a:xfrm>
            <a:off x="4060624" y="4305514"/>
            <a:ext cx="2729752" cy="128488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1.1.2.1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900" b="1" u="sng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</a:t>
            </a:r>
            <a:r>
              <a:rPr lang="th-TH" sz="900" b="1" u="sng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เชิงปริมาณ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- </a:t>
            </a: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ร้อยละของหน่วยงานมีการจัดทำมาตรการ</a:t>
            </a:r>
            <a:r>
              <a:rPr lang="en-US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/</a:t>
            </a: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แนวทาง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ตาม</a:t>
            </a:r>
            <a:r>
              <a:rPr lang="th-TH" sz="9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แผนแม่บทบูรณาการป้องกัน ปราบปรามการทุจริตและประพฤติมิชอบ ระยะ 20 ปี (พ.ศ. </a:t>
            </a:r>
            <a:r>
              <a:rPr lang="th-TH" sz="9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2560–2579) แล้ว</a:t>
            </a:r>
            <a:r>
              <a:rPr lang="th-TH" sz="9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เสร็จ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1.1.2.2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900" b="1" u="sng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</a:t>
            </a:r>
            <a:r>
              <a:rPr lang="th-TH" sz="900" b="1" u="sng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เชิงคุณภาพ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9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ค่า</a:t>
            </a:r>
            <a:r>
              <a:rPr lang="th-TH" sz="9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คะแนนเฉลี่ยการประเมินคุณธรรมและความโปร่งใสของ</a:t>
            </a:r>
            <a:r>
              <a:rPr lang="th-TH" sz="9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</a:t>
            </a:r>
            <a:r>
              <a:rPr lang="th-TH" sz="900" b="1" dirty="0" smtClean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ITA) 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/>
            </a:r>
            <a:b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 </a:t>
            </a: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</a:t>
            </a:r>
            <a:r>
              <a:rPr lang="en-US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</a:t>
            </a: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ไม่น้อยกว่าร้อยละ 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85 (ส่วนราชการ รัฐวิสาหกิจ หน่วยงานอื่นของรัฐ)</a:t>
            </a:r>
            <a:endParaRPr lang="th-TH" sz="9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1.1.2.</a:t>
            </a: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 </a:t>
            </a:r>
            <a:r>
              <a:rPr lang="th-TH" sz="900" b="1" u="sng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</a:t>
            </a:r>
            <a:r>
              <a:rPr lang="th-TH" sz="900" b="1" u="sng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เชิงคุณภาพ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</a:t>
            </a:r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บุคคลและองค์กรธุรกิจที่มีการให้สินบนหรือถูกเรียกสินบนโดยเจ้าหน้าที่ของรัฐในปีที่ผ่านมาลดลง</a:t>
            </a:r>
            <a:endParaRPr lang="th-TH" sz="9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/>
            </a:r>
            <a:br>
              <a:rPr lang="th-TH" sz="9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endParaRPr lang="th-TH" sz="900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1" name="Rectangle 97"/>
          <p:cNvSpPr>
            <a:spLocks noChangeArrowheads="1"/>
          </p:cNvSpPr>
          <p:nvPr/>
        </p:nvSpPr>
        <p:spPr bwMode="auto">
          <a:xfrm>
            <a:off x="6777033" y="4304416"/>
            <a:ext cx="2305205" cy="1285985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1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1.1.3.1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1050" b="1" u="sng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ตัวชี้วัดเชิงปริมาณ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5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ร้อย</a:t>
            </a:r>
            <a:r>
              <a:rPr lang="th-TH" sz="105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ละของเรื่องกล่าวหาร้องเรียน ดำเนินการแล้วเสร็จตามเป้าหมาย ร้อยละ </a:t>
            </a:r>
            <a:r>
              <a:rPr lang="th-TH" sz="105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50" b="1" u="sng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ตัวชี้วัดเชิงคุณภาพ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5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เรื่องกล่าวหาร้องเรียนที่เกี่ยวข้องกับการทุจริตและประพฤติมิชอบของภาครัฐลดลงจากปีที่ผ่านมาร้อยละ 10</a:t>
            </a:r>
            <a:endParaRPr lang="th-TH" sz="1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257216"/>
              </p:ext>
            </p:extLst>
          </p:nvPr>
        </p:nvGraphicFramePr>
        <p:xfrm>
          <a:off x="7579610" y="637401"/>
          <a:ext cx="1492750" cy="1072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550"/>
                <a:gridCol w="298550"/>
                <a:gridCol w="298550"/>
                <a:gridCol w="298550"/>
                <a:gridCol w="298550"/>
              </a:tblGrid>
              <a:tr h="137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5484"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th-TH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en-US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&gt;50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137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9383"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en-US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72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74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9383"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en-US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78</a:t>
                      </a:r>
                      <a:endParaRPr lang="th-TH" sz="8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b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9383"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en-US" sz="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</a:t>
                      </a:r>
                      <a:endParaRPr lang="th-TH" sz="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300" marR="6300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7703449" y="-7160"/>
            <a:ext cx="1378789" cy="363487"/>
          </a:xfrm>
          <a:prstGeom prst="rect">
            <a:avLst/>
          </a:prstGeom>
          <a:noFill/>
        </p:spPr>
        <p:txBody>
          <a:bodyPr wrap="square" lIns="80569" tIns="40286" rIns="80569" bIns="40286" rtlCol="0" anchor="ctr">
            <a:spAutoFit/>
          </a:bodyPr>
          <a:lstStyle/>
          <a:p>
            <a:pPr algn="ctr" fontAlgn="base">
              <a:lnSpc>
                <a:spcPts val="800"/>
              </a:lnSpc>
              <a:spcBef>
                <a:spcPct val="0"/>
              </a:spcBef>
              <a:spcAft>
                <a:spcPts val="600"/>
              </a:spcAft>
            </a:pPr>
            <a:r>
              <a:rPr lang="th-TH" sz="1050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หน่วย </a:t>
            </a:r>
            <a:r>
              <a:rPr lang="en-US" sz="1050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:</a:t>
            </a:r>
            <a:r>
              <a:rPr lang="th-TH" sz="1050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 ล้านบาท</a:t>
            </a:r>
          </a:p>
          <a:p>
            <a:pPr algn="ctr" fontAlgn="base">
              <a:lnSpc>
                <a:spcPts val="800"/>
              </a:lnSpc>
              <a:spcBef>
                <a:spcPct val="0"/>
              </a:spcBef>
              <a:spcAft>
                <a:spcPts val="600"/>
              </a:spcAft>
            </a:pPr>
            <a:r>
              <a:rPr lang="th-TH" sz="1050" b="1" dirty="0">
                <a:solidFill>
                  <a:srgbClr val="000000"/>
                </a:solidFill>
                <a:latin typeface="TH SarabunPSK" pitchFamily="34" charset="-34"/>
                <a:cs typeface="TH SarabunPSK" pitchFamily="34" charset="-34"/>
              </a:rPr>
              <a:t>งบประมาณปี พ.ศ. 2562</a:t>
            </a:r>
          </a:p>
        </p:txBody>
      </p:sp>
      <p:sp>
        <p:nvSpPr>
          <p:cNvPr id="35" name="Rectangle 97"/>
          <p:cNvSpPr>
            <a:spLocks noChangeArrowheads="1"/>
          </p:cNvSpPr>
          <p:nvPr/>
        </p:nvSpPr>
        <p:spPr bwMode="auto">
          <a:xfrm>
            <a:off x="1452030" y="3761601"/>
            <a:ext cx="2595307" cy="54391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ctr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1.1.1 </a:t>
            </a: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ปลูกฝังวิธีคิด สร้าง</a:t>
            </a: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จิตสำนึก 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ให้มี</a:t>
            </a: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ความ</a:t>
            </a: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ซื่อสัตย์</a:t>
            </a:r>
            <a:r>
              <a:rPr lang="th-TH" sz="12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สุจริต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เจ้าภาพ 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ก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พ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/ 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ช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3" name="รูปห้าเหลี่ยม 2"/>
          <p:cNvSpPr/>
          <p:nvPr/>
        </p:nvSpPr>
        <p:spPr>
          <a:xfrm>
            <a:off x="1439576" y="5641201"/>
            <a:ext cx="786674" cy="5334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ต้นน้ำ</a:t>
            </a:r>
          </a:p>
          <a:p>
            <a:pPr algn="ctr"/>
            <a:r>
              <a:rPr lang="th-TH" sz="7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พัฒนาหลักสูตร</a:t>
            </a:r>
            <a:r>
              <a:rPr lang="th-TH" sz="6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กำหนดกระบวนการคิด</a:t>
            </a:r>
            <a:endParaRPr lang="en-US" sz="600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9" name="รูปห้าเหลี่ยม 38"/>
          <p:cNvSpPr/>
          <p:nvPr/>
        </p:nvSpPr>
        <p:spPr>
          <a:xfrm>
            <a:off x="2205817" y="5641201"/>
            <a:ext cx="748776" cy="541867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กลางน้ำ</a:t>
            </a:r>
          </a:p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ปลูกฝังอบรม</a:t>
            </a:r>
            <a:endParaRPr lang="en-US" sz="900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3" name="รูปห้าเหลี่ยม 52"/>
          <p:cNvSpPr/>
          <p:nvPr/>
        </p:nvSpPr>
        <p:spPr>
          <a:xfrm>
            <a:off x="2923694" y="5641201"/>
            <a:ext cx="1123643" cy="5334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ปลายน้ำ</a:t>
            </a:r>
          </a:p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สร้างความร่วมมือและเครือข่าย</a:t>
            </a:r>
          </a:p>
        </p:txBody>
      </p:sp>
      <p:sp>
        <p:nvSpPr>
          <p:cNvPr id="56" name="รูปห้าเหลี่ยม 55"/>
          <p:cNvSpPr/>
          <p:nvPr/>
        </p:nvSpPr>
        <p:spPr>
          <a:xfrm>
            <a:off x="4054227" y="5641201"/>
            <a:ext cx="969435" cy="550333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ต้นน้ำ</a:t>
            </a:r>
          </a:p>
          <a:p>
            <a:pPr algn="ctr"/>
            <a:r>
              <a:rPr lang="th-TH" sz="10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พัฒนาวิเคราะห์วางระบบกลไก</a:t>
            </a:r>
            <a:endParaRPr lang="en-US" sz="1000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8" name="รูปห้าเหลี่ยม 57"/>
          <p:cNvSpPr/>
          <p:nvPr/>
        </p:nvSpPr>
        <p:spPr>
          <a:xfrm>
            <a:off x="4990726" y="5641201"/>
            <a:ext cx="791737" cy="558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กลางน้ำ</a:t>
            </a:r>
          </a:p>
          <a:p>
            <a:pPr algn="ctr"/>
            <a:r>
              <a:rPr lang="th-TH" sz="10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วัดค่า </a:t>
            </a:r>
            <a:r>
              <a:rPr lang="en-US" sz="10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ITA</a:t>
            </a:r>
            <a:endParaRPr lang="en-US" sz="1000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9" name="รูปห้าเหลี่ยม 58"/>
          <p:cNvSpPr/>
          <p:nvPr/>
        </p:nvSpPr>
        <p:spPr>
          <a:xfrm>
            <a:off x="5776077" y="5641201"/>
            <a:ext cx="985889" cy="558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8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ปลายน้ำ</a:t>
            </a:r>
            <a:endParaRPr lang="en-US" sz="800" b="1" dirty="0" smtClean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8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ลดการทุจริตในตำแหน่ง</a:t>
            </a:r>
          </a:p>
          <a:p>
            <a:pPr algn="ctr"/>
            <a:r>
              <a:rPr lang="th-TH" sz="8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หน้าที่และสินบนทุกรูปแบบ</a:t>
            </a:r>
          </a:p>
        </p:txBody>
      </p:sp>
      <p:sp>
        <p:nvSpPr>
          <p:cNvPr id="43" name="รูปห้าเหลี่ยม 55"/>
          <p:cNvSpPr/>
          <p:nvPr/>
        </p:nvSpPr>
        <p:spPr>
          <a:xfrm>
            <a:off x="6761966" y="5641201"/>
            <a:ext cx="866343" cy="550333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ต้นน้ำ</a:t>
            </a:r>
          </a:p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ปรับปรุงประสิทธิภาพการดำเนินคดี</a:t>
            </a:r>
          </a:p>
        </p:txBody>
      </p:sp>
      <p:sp>
        <p:nvSpPr>
          <p:cNvPr id="44" name="รูปห้าเหลี่ยม 57"/>
          <p:cNvSpPr/>
          <p:nvPr/>
        </p:nvSpPr>
        <p:spPr>
          <a:xfrm>
            <a:off x="7514381" y="5641201"/>
            <a:ext cx="822442" cy="558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กลางน้ำ</a:t>
            </a:r>
          </a:p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เพิ่มประสิทธิภาพการดำเนินคดี</a:t>
            </a:r>
            <a:endParaRPr lang="en-US" sz="900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6" name="รูปห้าเหลี่ยม 58"/>
          <p:cNvSpPr/>
          <p:nvPr/>
        </p:nvSpPr>
        <p:spPr>
          <a:xfrm>
            <a:off x="8305800" y="5641201"/>
            <a:ext cx="766561" cy="558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ปลายน้ำ</a:t>
            </a:r>
          </a:p>
          <a:p>
            <a:pPr algn="ctr"/>
            <a:r>
              <a:rPr lang="th-TH" sz="900" b="1" dirty="0" smtClean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สื่อสารการรับรู้ผลของคดี</a:t>
            </a:r>
            <a:endParaRPr lang="en-US" sz="900" b="1" dirty="0" smtClean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8" name="AutoShape 86"/>
          <p:cNvSpPr>
            <a:spLocks noChangeArrowheads="1"/>
          </p:cNvSpPr>
          <p:nvPr/>
        </p:nvSpPr>
        <p:spPr bwMode="auto">
          <a:xfrm>
            <a:off x="197028" y="5624539"/>
            <a:ext cx="1255002" cy="499262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323" b="1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ห่วงโซ่คุณค่า </a:t>
            </a:r>
            <a:endParaRPr lang="th-TH" sz="1323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0" name="AutoShape 86"/>
          <p:cNvSpPr>
            <a:spLocks noChangeArrowheads="1"/>
          </p:cNvSpPr>
          <p:nvPr/>
        </p:nvSpPr>
        <p:spPr bwMode="auto">
          <a:xfrm>
            <a:off x="208028" y="6149201"/>
            <a:ext cx="1244002" cy="508000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3747" tIns="51874" rIns="103747" bIns="51874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323" b="1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โครงการ/กิจกรรม </a:t>
            </a:r>
            <a:endParaRPr lang="th-TH" sz="1323" dirty="0">
              <a:solidFill>
                <a:srgbClr val="FFFF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1" name="Rectangle 97"/>
          <p:cNvSpPr>
            <a:spLocks noChangeArrowheads="1"/>
          </p:cNvSpPr>
          <p:nvPr/>
        </p:nvSpPr>
        <p:spPr bwMode="auto">
          <a:xfrm>
            <a:off x="1461869" y="6200001"/>
            <a:ext cx="764381" cy="38100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3" name="Rectangle 97"/>
          <p:cNvSpPr>
            <a:spLocks noChangeArrowheads="1"/>
          </p:cNvSpPr>
          <p:nvPr/>
        </p:nvSpPr>
        <p:spPr bwMode="auto">
          <a:xfrm>
            <a:off x="4047337" y="6200002"/>
            <a:ext cx="829463" cy="38099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4" name="Rectangle 97"/>
          <p:cNvSpPr>
            <a:spLocks noChangeArrowheads="1"/>
          </p:cNvSpPr>
          <p:nvPr/>
        </p:nvSpPr>
        <p:spPr bwMode="auto">
          <a:xfrm>
            <a:off x="6761967" y="6206628"/>
            <a:ext cx="781834" cy="37437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9104" y="6571476"/>
            <a:ext cx="32296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1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สรุปผลการทบทวนฯ ร่วมกับ </a:t>
            </a:r>
            <a:r>
              <a:rPr lang="th-TH" sz="11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สงป</a:t>
            </a:r>
            <a:r>
              <a:rPr lang="th-TH" sz="11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11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1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และหน่วยงาน ณ วันที่ </a:t>
            </a:r>
            <a:r>
              <a:rPr lang="en-US" sz="11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11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กันยายน 2560</a:t>
            </a:r>
            <a:endParaRPr lang="th-TH" sz="11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2" name="Rectangle 97"/>
          <p:cNvSpPr>
            <a:spLocks noChangeArrowheads="1"/>
          </p:cNvSpPr>
          <p:nvPr/>
        </p:nvSpPr>
        <p:spPr bwMode="auto">
          <a:xfrm>
            <a:off x="4054227" y="3761601"/>
            <a:ext cx="2729752" cy="54391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ctr" anchorCtr="0"/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 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ป้องกัน</a:t>
            </a:r>
            <a:r>
              <a:rPr lang="th-TH" sz="14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การ</a:t>
            </a:r>
            <a:r>
              <a:rPr lang="th-TH" sz="14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ทุจริตเชิงรุก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เจ้าภาพ 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ก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พ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 / 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ป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</a:t>
            </a:r>
            <a:r>
              <a:rPr lang="en-US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endParaRPr lang="th-TH" sz="14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38" name="Rectangle 97"/>
          <p:cNvSpPr>
            <a:spLocks noChangeArrowheads="1"/>
          </p:cNvSpPr>
          <p:nvPr/>
        </p:nvSpPr>
        <p:spPr bwMode="auto">
          <a:xfrm>
            <a:off x="6777033" y="3761601"/>
            <a:ext cx="2295328" cy="54391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ctr" anchorCtr="0"/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1.1.3 </a:t>
            </a:r>
            <a:r>
              <a:rPr lang="th-TH" sz="14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4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ปราบปราม</a:t>
            </a:r>
            <a:r>
              <a:rPr lang="th-TH" sz="1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</a:t>
            </a:r>
            <a:r>
              <a:rPr lang="th-TH" sz="14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าร</a:t>
            </a:r>
            <a:r>
              <a:rPr lang="th-TH" sz="14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ทุจริต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เจ้าภาพ 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ช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 / 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lang="th-TH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</a:t>
            </a:r>
            <a:r>
              <a:rPr lang="en-US" sz="1200" b="1" dirty="0" smtClean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5" name="Rectangle 97"/>
          <p:cNvSpPr>
            <a:spLocks noChangeArrowheads="1"/>
          </p:cNvSpPr>
          <p:nvPr/>
        </p:nvSpPr>
        <p:spPr bwMode="auto">
          <a:xfrm>
            <a:off x="2226250" y="6200001"/>
            <a:ext cx="764381" cy="38100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6" name="Rectangle 97"/>
          <p:cNvSpPr>
            <a:spLocks noChangeArrowheads="1"/>
          </p:cNvSpPr>
          <p:nvPr/>
        </p:nvSpPr>
        <p:spPr bwMode="auto">
          <a:xfrm>
            <a:off x="2971800" y="6200001"/>
            <a:ext cx="990600" cy="38100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7" name="Rectangle 97"/>
          <p:cNvSpPr>
            <a:spLocks noChangeArrowheads="1"/>
          </p:cNvSpPr>
          <p:nvPr/>
        </p:nvSpPr>
        <p:spPr bwMode="auto">
          <a:xfrm>
            <a:off x="4905375" y="6190477"/>
            <a:ext cx="870702" cy="38099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8" name="Rectangle 97"/>
          <p:cNvSpPr>
            <a:spLocks noChangeArrowheads="1"/>
          </p:cNvSpPr>
          <p:nvPr/>
        </p:nvSpPr>
        <p:spPr bwMode="auto">
          <a:xfrm>
            <a:off x="5791200" y="6200002"/>
            <a:ext cx="829463" cy="38099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9" name="Rectangle 97"/>
          <p:cNvSpPr>
            <a:spLocks noChangeArrowheads="1"/>
          </p:cNvSpPr>
          <p:nvPr/>
        </p:nvSpPr>
        <p:spPr bwMode="auto">
          <a:xfrm>
            <a:off x="7523009" y="6206628"/>
            <a:ext cx="724005" cy="37437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0" name="Rectangle 97"/>
          <p:cNvSpPr>
            <a:spLocks noChangeArrowheads="1"/>
          </p:cNvSpPr>
          <p:nvPr/>
        </p:nvSpPr>
        <p:spPr bwMode="auto">
          <a:xfrm>
            <a:off x="8286750" y="6206628"/>
            <a:ext cx="724005" cy="37437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3747" tIns="51874" rIns="103747" bIns="51874" anchor="t" anchorCtr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h-TH" sz="12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524000" y="6581001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 ภาคราชการ หมายถึง ส่วนราชการ รัฐวิสาหกิจ และหน่วยงานอื่น</a:t>
            </a:r>
            <a:endParaRPr lang="th-TH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610706" y="6627281"/>
            <a:ext cx="400049" cy="230719"/>
          </a:xfrm>
        </p:spPr>
        <p:txBody>
          <a:bodyPr/>
          <a:lstStyle/>
          <a:p>
            <a:pPr>
              <a:defRPr/>
            </a:pPr>
            <a:fld id="{3CAB1EBB-37F9-4D05-8C5F-B64B0E51F308}" type="slidenum">
              <a:rPr lang="th-TH" sz="1600" b="1" smtClean="0">
                <a:solidFill>
                  <a:schemeClr val="tx1"/>
                </a:solidFill>
              </a:rPr>
              <a:pPr>
                <a:defRPr/>
              </a:pPr>
              <a:t>1</a:t>
            </a:fld>
            <a:endParaRPr lang="th-TH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387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558</Words>
  <Application>Microsoft Office PowerPoint</Application>
  <PresentationFormat>On-screen Show (4:3)</PresentationFormat>
  <Paragraphs>110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Arial</vt:lpstr>
      <vt:lpstr>Calibri</vt:lpstr>
      <vt:lpstr>Cordia New</vt:lpstr>
      <vt:lpstr>Tahoma</vt:lpstr>
      <vt:lpstr>TH SarabunIT๙</vt:lpstr>
      <vt:lpstr>TH SarabunPSK</vt:lpstr>
      <vt:lpstr>3_Office Theme</vt:lpstr>
      <vt:lpstr> ยุทธศาสตร์ที่ 6 การบริหารจัดการในภาครัฐ การป้องกันการทุจริตประพฤติมิชอบ และธรรมาภิบาลในสังคมไทย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Soleeheen Bilanglod</dc:creator>
  <cp:lastModifiedBy>วีณา แก้วเรือง</cp:lastModifiedBy>
  <cp:revision>29</cp:revision>
  <cp:lastPrinted>2017-09-04T07:01:09Z</cp:lastPrinted>
  <dcterms:created xsi:type="dcterms:W3CDTF">2006-08-16T00:00:00Z</dcterms:created>
  <dcterms:modified xsi:type="dcterms:W3CDTF">2017-09-06T03:30:15Z</dcterms:modified>
</cp:coreProperties>
</file>