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notesMasterIdLst>
    <p:notesMasterId r:id="rId3"/>
  </p:notesMasterIdLst>
  <p:sldIdLst>
    <p:sldId id="265" r:id="rId2"/>
  </p:sldIdLst>
  <p:sldSz cx="12192000" cy="6858000"/>
  <p:notesSz cx="6797675" cy="9928225"/>
  <p:defaultTextStyle>
    <a:defPPr>
      <a:defRPr lang="en-US"/>
    </a:defPPr>
    <a:lvl1pPr marL="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630" y="11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84233-21C9-4612-8874-BCAC859B8BD8}" type="datetimeFigureOut">
              <a:rPr lang="th-TH" smtClean="0"/>
              <a:t>07/09/60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BD7FF-BF87-4B9D-B98F-0D40B1C62F9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966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852204" indent="-327771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311082" indent="-2622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835515" indent="-2622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359948" indent="-2622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884381" indent="-2622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3408813" indent="-2622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933246" indent="-2622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4457679" indent="-2622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B6A50697-D5C1-4B64-B3F0-6DF749BA8815}" type="slidenum">
              <a:rPr lang="en-US" altLang="en-US" sz="1400"/>
              <a:pPr/>
              <a:t>1</a:t>
            </a:fld>
            <a:endParaRPr lang="th-TH" altLang="en-US" sz="14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47975" y="557213"/>
            <a:ext cx="5153025" cy="289877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5301" y="3699142"/>
            <a:ext cx="7938145" cy="344997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th-TH" altLang="en-US" dirty="0" smtClean="0"/>
              <a:t>เป้าหมายคือ เพิ่มผลิตภาพการผลิต ผลิตภาพแรงงาน</a:t>
            </a:r>
            <a:r>
              <a:rPr lang="th-TH" altLang="en-US" baseline="0" dirty="0" smtClean="0"/>
              <a:t> ส่งเสริมการรวมกลุ่มเครือข่าย มีฐานข้อมูลสำหรับวางแผนยุทธศาสตร์พัฒนาอุตสาหกรรมเป้าหมาย และมีผู้ประกอบการเพิ่มขึ้น </a:t>
            </a:r>
            <a:r>
              <a:rPr lang="th-TH" altLang="en-US" baseline="0" dirty="0" err="1" smtClean="0"/>
              <a:t>ระด้บ</a:t>
            </a:r>
            <a:r>
              <a:rPr lang="th-TH" altLang="en-US" baseline="0" dirty="0" smtClean="0"/>
              <a:t>ผล</a:t>
            </a:r>
            <a:r>
              <a:rPr lang="th-TH" altLang="en-US" baseline="0" dirty="0" err="1" smtClean="0"/>
              <a:t>สัมฤทธิ</a:t>
            </a:r>
            <a:r>
              <a:rPr lang="th-TH" altLang="en-US" baseline="0" dirty="0" smtClean="0"/>
              <a:t> ปรับวัดระดับความสำเร็จระดับผลิตภัณฑ์ </a:t>
            </a:r>
            <a:r>
              <a:rPr lang="th-TH" altLang="en-US" dirty="0" smtClean="0"/>
              <a:t>ตัวชี้วัดแนวทาง 1.1.3.2 “กลุ่มเครือข่าย”เพื่อเป็นการส่งเสริมการรวมกลุ่ม ตัวชี้วัดที่ 2.1  “หรือการลงทุนใหม่” แนวทาง 2.1.3 “ความรู้และ” ตัวชี้วัดแนวทาง 2.1.3.1 “แผนและ” ข้อสังเกตกรรมาธิการ เน้น มีแผนพัฒนาแรงงานโดยให้สถานศึกษาเข้ามามีส่วนร่วมโดยพัฒนาหลักสูตรและกำหนดแผนยุทธศาสตร์พัฒนาอุตสาหกรรมศักยภาพ</a:t>
            </a:r>
            <a:r>
              <a:rPr lang="th-TH" altLang="en-US" baseline="0" dirty="0" smtClean="0"/>
              <a:t> แผนพัฒนากำลังคนในระยะ 20 ปี มี</a:t>
            </a:r>
            <a:r>
              <a:rPr lang="th-TH" altLang="en-US" dirty="0" smtClean="0"/>
              <a:t>เป้าหมายที่ชัดเจน</a:t>
            </a:r>
            <a:r>
              <a:rPr lang="th-TH" altLang="en-US" baseline="0" dirty="0" smtClean="0"/>
              <a:t> </a:t>
            </a:r>
            <a:r>
              <a:rPr lang="th-TH" altLang="en-US" dirty="0" smtClean="0"/>
              <a:t>ให้สอดคล้องกับ </a:t>
            </a:r>
            <a:r>
              <a:rPr lang="en-US" altLang="en-US" dirty="0" smtClean="0"/>
              <a:t>S-curve </a:t>
            </a:r>
            <a:r>
              <a:rPr lang="th-TH" altLang="en-US" dirty="0" smtClean="0"/>
              <a:t> 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814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2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0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2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8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56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6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21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7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7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28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5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1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97"/>
          <p:cNvSpPr>
            <a:spLocks noChangeArrowheads="1"/>
          </p:cNvSpPr>
          <p:nvPr/>
        </p:nvSpPr>
        <p:spPr bwMode="auto">
          <a:xfrm>
            <a:off x="9928816" y="4696449"/>
            <a:ext cx="1913650" cy="98126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3.1.1.1 ดัชนีการส่งออก (</a:t>
            </a:r>
            <a:r>
              <a:rPr lang="en-US" sz="10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Export Index) </a:t>
            </a:r>
            <a:r>
              <a:rPr lang="th-TH" sz="105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ของสินค้าใน</a:t>
            </a:r>
            <a:r>
              <a:rPr lang="th-TH" sz="10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กลุ่มอุตสาหกรรมศักยภาพเพิ่มขึ้น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i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Consumer Market Development)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54" name="AutoShape 3"/>
          <p:cNvSpPr>
            <a:spLocks noChangeArrowheads="1"/>
          </p:cNvSpPr>
          <p:nvPr/>
        </p:nvSpPr>
        <p:spPr bwMode="auto">
          <a:xfrm>
            <a:off x="237896" y="1006823"/>
            <a:ext cx="1235897" cy="278777"/>
          </a:xfrm>
          <a:prstGeom prst="homePlate">
            <a:avLst>
              <a:gd name="adj" fmla="val 19591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20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เป้าหมายแผนฯ 12</a:t>
            </a:r>
          </a:p>
        </p:txBody>
      </p:sp>
      <p:sp>
        <p:nvSpPr>
          <p:cNvPr id="2055" name="AutoShape 31"/>
          <p:cNvSpPr>
            <a:spLocks noChangeArrowheads="1"/>
          </p:cNvSpPr>
          <p:nvPr/>
        </p:nvSpPr>
        <p:spPr bwMode="auto">
          <a:xfrm>
            <a:off x="237897" y="668066"/>
            <a:ext cx="1235895" cy="307777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th-TH" sz="1400" b="1" dirty="0">
                <a:latin typeface="TH SarabunPSK" panose="020B0500040200020003" pitchFamily="34" charset="-34"/>
                <a:cs typeface="TH SarabunPSK" pitchFamily="34" charset="-34"/>
              </a:rPr>
              <a:t>แผนฯ 12</a:t>
            </a:r>
            <a:endParaRPr lang="th-TH" sz="1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57" name="AutoShape 38"/>
          <p:cNvSpPr>
            <a:spLocks noChangeArrowheads="1"/>
          </p:cNvSpPr>
          <p:nvPr/>
        </p:nvSpPr>
        <p:spPr bwMode="auto">
          <a:xfrm>
            <a:off x="237897" y="2615102"/>
            <a:ext cx="1235899" cy="639634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0000"/>
              </a:lnSpc>
              <a:defRPr/>
            </a:pPr>
            <a:r>
              <a:rPr lang="th-TH" sz="1050" b="1" dirty="0">
                <a:latin typeface="TH SarabunPSK" panose="020B0500040200020003" pitchFamily="34" charset="-34"/>
                <a:cs typeface="TH SarabunPSK" pitchFamily="34" charset="-34"/>
              </a:rPr>
              <a:t>เป้าหมาย</a:t>
            </a:r>
          </a:p>
          <a:p>
            <a:pPr algn="ctr">
              <a:lnSpc>
                <a:spcPct val="110000"/>
              </a:lnSpc>
              <a:defRPr/>
            </a:pPr>
            <a:r>
              <a:rPr lang="th-TH" sz="1050" b="1" dirty="0">
                <a:latin typeface="TH SarabunPSK" panose="020B0500040200020003" pitchFamily="34" charset="-34"/>
                <a:cs typeface="TH SarabunPSK" pitchFamily="34" charset="-34"/>
              </a:rPr>
              <a:t>แผนบูรณาการ</a:t>
            </a:r>
            <a:r>
              <a:rPr lang="en-US" sz="1050" b="1" dirty="0">
                <a:latin typeface="TH SarabunPSK" panose="020B0500040200020003" pitchFamily="34" charset="-34"/>
                <a:cs typeface="TH SarabunPSK" pitchFamily="34" charset="-34"/>
              </a:rPr>
              <a:t>/</a:t>
            </a:r>
            <a:r>
              <a:rPr lang="en-US" sz="1058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itchFamily="34" charset="-34"/>
              </a:rPr>
              <a:t>Outcome</a:t>
            </a:r>
            <a:endParaRPr lang="th-TH" sz="1058" b="1" dirty="0">
              <a:solidFill>
                <a:schemeClr val="bg1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4" name="AutoShape 38"/>
          <p:cNvSpPr>
            <a:spLocks noChangeArrowheads="1"/>
          </p:cNvSpPr>
          <p:nvPr/>
        </p:nvSpPr>
        <p:spPr bwMode="auto">
          <a:xfrm>
            <a:off x="237897" y="1304096"/>
            <a:ext cx="1235897" cy="402554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5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ตัวชี้วัดเป้าหมาย</a:t>
            </a:r>
          </a:p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5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แผนฯ 12</a:t>
            </a:r>
          </a:p>
        </p:txBody>
      </p:sp>
      <p:sp>
        <p:nvSpPr>
          <p:cNvPr id="3089" name="TextBox 27"/>
          <p:cNvSpPr txBox="1">
            <a:spLocks noChangeArrowheads="1"/>
          </p:cNvSpPr>
          <p:nvPr/>
        </p:nvSpPr>
        <p:spPr bwMode="auto">
          <a:xfrm>
            <a:off x="1725970" y="-5110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แผนงานบูรณาการพัฒนาอุตสาหกรรมศักยภาพ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2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สำนักงานเศรษฐกิจอุตสาหกรรมและกรมพัฒนาฝีมือแรงงาน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147" y="644812"/>
            <a:ext cx="10321489" cy="329234"/>
          </a:xfrm>
          <a:solidFill>
            <a:srgbClr val="92D050"/>
          </a:solidFill>
          <a:ln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  <a:extLst/>
        </p:spPr>
        <p:txBody>
          <a:bodyPr/>
          <a:lstStyle/>
          <a:p>
            <a:pPr algn="l"/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ยุทธศาสตร์ที่ 3  การสร้างความเข้มแข็งทางเศรษฐกิจและแข่งขันได้อย่างยั่งยืน </a:t>
            </a:r>
          </a:p>
        </p:txBody>
      </p:sp>
      <p:sp>
        <p:nvSpPr>
          <p:cNvPr id="80" name="AutoShape 86"/>
          <p:cNvSpPr>
            <a:spLocks noChangeArrowheads="1"/>
          </p:cNvSpPr>
          <p:nvPr/>
        </p:nvSpPr>
        <p:spPr bwMode="auto">
          <a:xfrm>
            <a:off x="237897" y="3233788"/>
            <a:ext cx="1235900" cy="673255"/>
          </a:xfrm>
          <a:prstGeom prst="homePlate">
            <a:avLst>
              <a:gd name="adj" fmla="val 1856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1100" b="1" dirty="0">
                <a:latin typeface="TH SarabunPSK" pitchFamily="34" charset="-34"/>
                <a:cs typeface="TH SarabunPSK" pitchFamily="34" charset="-34"/>
              </a:rPr>
              <a:t>ตัวชี้วัด เป้าหมายแผน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1100" b="1" dirty="0">
                <a:latin typeface="TH SarabunPSK" pitchFamily="34" charset="-34"/>
                <a:cs typeface="TH SarabunPSK" pitchFamily="34" charset="-34"/>
              </a:rPr>
              <a:t>บูรณาการ</a:t>
            </a:r>
            <a:endParaRPr lang="th-TH" sz="1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9" name="AutoShape 86"/>
          <p:cNvSpPr>
            <a:spLocks noChangeArrowheads="1"/>
          </p:cNvSpPr>
          <p:nvPr/>
        </p:nvSpPr>
        <p:spPr bwMode="auto">
          <a:xfrm>
            <a:off x="237898" y="5607478"/>
            <a:ext cx="1235901" cy="1237873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endParaRPr lang="th-TH" sz="120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endParaRPr lang="th-TH" sz="120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r>
              <a:rPr lang="th-TH" sz="1200" b="1" dirty="0">
                <a:latin typeface="TH SarabunPSK" panose="020B0500040200020003" pitchFamily="34" charset="-34"/>
                <a:cs typeface="TH SarabunPSK" pitchFamily="34" charset="-34"/>
              </a:rPr>
              <a:t>หน่วยงานที่รับผิดชอบ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1200" b="1" dirty="0">
                <a:latin typeface="TH SarabunPSK" panose="020B0500040200020003" pitchFamily="34" charset="-34"/>
                <a:cs typeface="TH SarabunPSK" pitchFamily="34" charset="-34"/>
              </a:rPr>
              <a:t>โครงการ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1200" b="1" dirty="0">
                <a:latin typeface="TH SarabunPSK" panose="020B0500040200020003" pitchFamily="34" charset="-34"/>
                <a:cs typeface="TH SarabunPSK" pitchFamily="34" charset="-34"/>
              </a:rPr>
              <a:t>(</a:t>
            </a:r>
            <a:r>
              <a:rPr lang="en-US" sz="1200" b="1" dirty="0">
                <a:latin typeface="TH SarabunPSK" panose="020B0500040200020003" pitchFamily="34" charset="-34"/>
                <a:cs typeface="TH SarabunPSK" pitchFamily="34" charset="-34"/>
              </a:rPr>
              <a:t>Project Based)</a:t>
            </a:r>
            <a:endParaRPr lang="th-TH" sz="120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endParaRPr lang="th-TH" sz="120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endParaRPr lang="th-TH" sz="1200" b="1" dirty="0"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120" name="Rectangle 97"/>
          <p:cNvSpPr>
            <a:spLocks noChangeArrowheads="1"/>
          </p:cNvSpPr>
          <p:nvPr/>
        </p:nvSpPr>
        <p:spPr bwMode="auto">
          <a:xfrm>
            <a:off x="1491139" y="5620175"/>
            <a:ext cx="830669" cy="122517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63503" rIns="31752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สศอ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สปอ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กสอ.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9" name="Rectangle 97"/>
          <p:cNvSpPr>
            <a:spLocks noChangeArrowheads="1"/>
          </p:cNvSpPr>
          <p:nvPr/>
        </p:nvSpPr>
        <p:spPr bwMode="auto">
          <a:xfrm>
            <a:off x="1497529" y="1291453"/>
            <a:ext cx="7788676" cy="39662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/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4.1 ผลิตภาพการผลิตของปัจจัยการผลิตไม่ต่ำกว่าร้อยละ 2.5 ต่อปี                  4.2 ผลิตภาพการผลิตของปัจจัยแรงงานไม่ต่ำกว่าร้อยละ 2.5 ต่อปี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411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th-TH" sz="1411" b="1" dirty="0">
              <a:solidFill>
                <a:srgbClr val="00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0" name="AutoShape 31"/>
          <p:cNvSpPr>
            <a:spLocks noChangeArrowheads="1"/>
          </p:cNvSpPr>
          <p:nvPr/>
        </p:nvSpPr>
        <p:spPr bwMode="auto">
          <a:xfrm>
            <a:off x="237897" y="331893"/>
            <a:ext cx="1235895" cy="246221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ยุทธศาสตร์ชาติ </a:t>
            </a:r>
            <a:r>
              <a:rPr lang="en-US" sz="10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20 </a:t>
            </a:r>
            <a:r>
              <a:rPr lang="th-TH" sz="10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ปี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1507146" y="325263"/>
            <a:ext cx="10321490" cy="234016"/>
          </a:xfrm>
          <a:prstGeom prst="rect">
            <a:avLst/>
          </a:prstGeom>
          <a:solidFill>
            <a:srgbClr val="B0F79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th-TH" sz="1235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2.การสร้างความสามารถในการแข่งขัน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46166" y="608626"/>
            <a:ext cx="11582470" cy="48943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ชื่อเรื่อง 67"/>
          <p:cNvSpPr txBox="1">
            <a:spLocks/>
          </p:cNvSpPr>
          <p:nvPr/>
        </p:nvSpPr>
        <p:spPr bwMode="auto">
          <a:xfrm>
            <a:off x="1507147" y="985529"/>
            <a:ext cx="7749244" cy="270009"/>
          </a:xfrm>
          <a:prstGeom prst="rect">
            <a:avLst/>
          </a:prstGeom>
          <a:solidFill>
            <a:srgbClr val="92D050"/>
          </a:solidFill>
          <a:ln w="3175" cmpd="sng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anchor="ctr"/>
          <a:lstStyle/>
          <a:p>
            <a:r>
              <a:rPr lang="th-TH" sz="1235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เป้าหมายที่ 4 เพิ่มผลิตภาพการผลิตของประเทศ</a:t>
            </a:r>
          </a:p>
        </p:txBody>
      </p:sp>
      <p:sp>
        <p:nvSpPr>
          <p:cNvPr id="31" name="AutoShape 86"/>
          <p:cNvSpPr>
            <a:spLocks noChangeArrowheads="1"/>
          </p:cNvSpPr>
          <p:nvPr/>
        </p:nvSpPr>
        <p:spPr bwMode="auto">
          <a:xfrm>
            <a:off x="236025" y="3916550"/>
            <a:ext cx="1235900" cy="734062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1200" b="1" dirty="0">
                <a:latin typeface="TH SarabunPSK" panose="020B0500040200020003" pitchFamily="34" charset="-34"/>
                <a:cs typeface="TH SarabunPSK" pitchFamily="34" charset="-34"/>
              </a:rPr>
              <a:t>แนวทาง (เจ้าภาพ)</a:t>
            </a:r>
            <a:endParaRPr lang="th-TH" sz="1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0" name="AutoShape 86"/>
          <p:cNvSpPr>
            <a:spLocks noChangeArrowheads="1"/>
          </p:cNvSpPr>
          <p:nvPr/>
        </p:nvSpPr>
        <p:spPr bwMode="auto">
          <a:xfrm>
            <a:off x="237897" y="4677288"/>
            <a:ext cx="1235902" cy="912261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1400" b="1" dirty="0">
                <a:latin typeface="TH SarabunPSK" panose="020B0500040200020003" pitchFamily="34" charset="-34"/>
                <a:cs typeface="TH SarabunPSK" pitchFamily="34" charset="-34"/>
              </a:rPr>
              <a:t>ตัวชี้วัดแนวทาง</a:t>
            </a:r>
            <a:endParaRPr lang="th-TH" sz="1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076578" y="-4205"/>
            <a:ext cx="1866693" cy="41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058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</a:t>
            </a:r>
            <a:r>
              <a:rPr lang="en-US" sz="1058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058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ล้านบาท</a:t>
            </a:r>
          </a:p>
          <a:p>
            <a:pPr algn="ctr"/>
            <a:r>
              <a:rPr lang="th-TH" sz="1058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งบประมาณปี พ.ศ. 2562</a:t>
            </a:r>
          </a:p>
        </p:txBody>
      </p:sp>
      <p:sp>
        <p:nvSpPr>
          <p:cNvPr id="57" name="AutoShape 38"/>
          <p:cNvSpPr>
            <a:spLocks noChangeArrowheads="1"/>
          </p:cNvSpPr>
          <p:nvPr/>
        </p:nvSpPr>
        <p:spPr bwMode="auto">
          <a:xfrm>
            <a:off x="237897" y="1737134"/>
            <a:ext cx="1235898" cy="420618"/>
          </a:xfrm>
          <a:prstGeom prst="homePlate">
            <a:avLst>
              <a:gd name="adj" fmla="val 18112"/>
            </a:avLst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5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ยุทธศาสตร์จัดสรร</a:t>
            </a:r>
          </a:p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5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งปม. ปี 62</a:t>
            </a:r>
          </a:p>
        </p:txBody>
      </p:sp>
      <p:sp>
        <p:nvSpPr>
          <p:cNvPr id="62" name="Rectangle 97"/>
          <p:cNvSpPr>
            <a:spLocks noChangeArrowheads="1"/>
          </p:cNvSpPr>
          <p:nvPr/>
        </p:nvSpPr>
        <p:spPr bwMode="auto">
          <a:xfrm>
            <a:off x="1497529" y="1733315"/>
            <a:ext cx="7752784" cy="44276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7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 ด้านการสร้างความสามารถในการแข่งขันของประเทศ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7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  2.2 การพัฒนาภาคการผลิตและบริการ เสริมสร้างฐานการผลิตเข้มแข็งยั่งยืนและส่งเสริมเกษตรกรรายย่อยสู่เกษตรยั่งยืน เป็นมิตรกับสิ่งแวดล้อม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70" b="1" dirty="0">
                <a:solidFill>
                  <a:srgbClr val="00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       2.2.1 การพัฒนาอุตสาหกรรมศักยภาพ	</a:t>
            </a:r>
          </a:p>
        </p:txBody>
      </p:sp>
      <p:sp>
        <p:nvSpPr>
          <p:cNvPr id="30" name="AutoShape 38"/>
          <p:cNvSpPr>
            <a:spLocks noChangeArrowheads="1"/>
          </p:cNvSpPr>
          <p:nvPr/>
        </p:nvSpPr>
        <p:spPr bwMode="auto">
          <a:xfrm>
            <a:off x="237898" y="2212696"/>
            <a:ext cx="1235898" cy="338281"/>
          </a:xfrm>
          <a:prstGeom prst="homePlate">
            <a:avLst>
              <a:gd name="adj" fmla="val 18112"/>
            </a:avLst>
          </a:prstGeom>
          <a:solidFill>
            <a:srgbClr val="F3FE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ผลสัมฤทธิ์/</a:t>
            </a:r>
            <a:r>
              <a:rPr lang="en-US" sz="1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Impact</a:t>
            </a:r>
            <a:endParaRPr lang="th-TH" sz="1000" b="1" dirty="0">
              <a:solidFill>
                <a:schemeClr val="tx1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22670" y="1756502"/>
            <a:ext cx="211582" cy="336695"/>
          </a:xfrm>
          <a:prstGeom prst="rect">
            <a:avLst/>
          </a:prstGeom>
          <a:solidFill>
            <a:srgbClr val="F3C5E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588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</a:p>
        </p:txBody>
      </p:sp>
      <p:sp>
        <p:nvSpPr>
          <p:cNvPr id="58" name="Rectangle 97"/>
          <p:cNvSpPr>
            <a:spLocks noChangeArrowheads="1"/>
          </p:cNvSpPr>
          <p:nvPr/>
        </p:nvSpPr>
        <p:spPr bwMode="auto">
          <a:xfrm>
            <a:off x="2876151" y="5634947"/>
            <a:ext cx="986988" cy="120701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63503" r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สป.วท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สวทช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ทน. 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มว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          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วศ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        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วว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กสอ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9" name="Rectangle 97"/>
          <p:cNvSpPr>
            <a:spLocks noChangeArrowheads="1"/>
          </p:cNvSpPr>
          <p:nvPr/>
        </p:nvSpPr>
        <p:spPr bwMode="auto">
          <a:xfrm>
            <a:off x="4736198" y="5643092"/>
            <a:ext cx="1034125" cy="120227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3503" tIns="63503" rIns="95255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กพร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สคช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สอศ.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ศธ.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540051" y="6607233"/>
            <a:ext cx="235048" cy="190052"/>
          </a:xfrm>
          <a:prstGeom prst="rect">
            <a:avLst/>
          </a:prstGeom>
          <a:solidFill>
            <a:srgbClr val="F3C5EC"/>
          </a:solidFill>
          <a:ln w="9525">
            <a:solidFill>
              <a:srgbClr val="FF0000"/>
            </a:solidFill>
          </a:ln>
        </p:spPr>
        <p:txBody>
          <a:bodyPr wrap="square" lIns="108000" tIns="0" bIns="0" rtlCol="0">
            <a:spAutoFit/>
          </a:bodyPr>
          <a:lstStyle/>
          <a:p>
            <a:pPr algn="ctr"/>
            <a:r>
              <a:rPr lang="th-TH" sz="1235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</a:p>
        </p:txBody>
      </p:sp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869575"/>
              </p:ext>
            </p:extLst>
          </p:nvPr>
        </p:nvGraphicFramePr>
        <p:xfrm>
          <a:off x="9286206" y="978808"/>
          <a:ext cx="2542430" cy="1224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4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84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4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84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84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0722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61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62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63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64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8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1461"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722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66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67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68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69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3392"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722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70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71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72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73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74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3325"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722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75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76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77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>
                          <a:solidFill>
                            <a:srgbClr val="FF0000"/>
                          </a:solidFill>
                          <a:effectLst/>
                        </a:rPr>
                        <a:t>78</a:t>
                      </a:r>
                      <a:endParaRPr lang="th-TH" sz="800" b="1" i="0" u="none" strike="noStrike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79</a:t>
                      </a:r>
                      <a:endParaRPr lang="th-TH" sz="8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3325"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400" u="none" strike="noStrike" dirty="0">
                          <a:effectLst/>
                        </a:rPr>
                        <a:t> </a:t>
                      </a:r>
                      <a:endParaRPr lang="th-TH" sz="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01" marR="8401" marT="840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41" name="Straight Connector 40"/>
          <p:cNvCxnSpPr/>
          <p:nvPr/>
        </p:nvCxnSpPr>
        <p:spPr>
          <a:xfrm>
            <a:off x="237896" y="2193749"/>
            <a:ext cx="11621416" cy="18947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929086" y="897560"/>
            <a:ext cx="252214" cy="309444"/>
          </a:xfrm>
          <a:prstGeom prst="rect">
            <a:avLst/>
          </a:prstGeom>
          <a:solidFill>
            <a:srgbClr val="F3C5E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11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</a:p>
        </p:txBody>
      </p:sp>
      <p:sp>
        <p:nvSpPr>
          <p:cNvPr id="65" name="Rectangle 97"/>
          <p:cNvSpPr>
            <a:spLocks noChangeArrowheads="1"/>
          </p:cNvSpPr>
          <p:nvPr/>
        </p:nvSpPr>
        <p:spPr bwMode="auto">
          <a:xfrm>
            <a:off x="1503607" y="2612681"/>
            <a:ext cx="4274796" cy="63158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lvl="0"/>
            <a:r>
              <a:rPr lang="th-TH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เป้าหมายที่</a:t>
            </a:r>
            <a:r>
              <a:rPr lang="en-US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1 :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พัฒนาปัจจัยแวดล้อมที่เอื้อต่อการลงทุนและการพัฒนาอุตสาหกรรมศักยภาพ </a:t>
            </a:r>
            <a:r>
              <a:rPr lang="th-TH" sz="1100" b="1" i="1" dirty="0" smtClean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th-TH" sz="11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ต้นน้ำ)</a:t>
            </a:r>
            <a:endParaRPr lang="en-US" sz="1100" b="1" i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3" name="Rectangle 97"/>
          <p:cNvSpPr>
            <a:spLocks noChangeArrowheads="1"/>
          </p:cNvSpPr>
          <p:nvPr/>
        </p:nvSpPr>
        <p:spPr bwMode="auto">
          <a:xfrm>
            <a:off x="1478782" y="3275684"/>
            <a:ext cx="4312448" cy="63608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ตัวชี้วัดที่ 1.1 :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ฐานข้อมูลเพื่อการ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บริหารจัดการ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โครงสร้างพื้นฐาน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กลุ่มเครือข่าย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หลักสูตรและมาตรฐานการพัฒนาทักษะแรงงาน เพื่อพัฒนาอุตสาหกรรมศักยภาพเพิ่มขึ้น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1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84" name="Rectangle 97"/>
          <p:cNvSpPr>
            <a:spLocks noChangeArrowheads="1"/>
          </p:cNvSpPr>
          <p:nvPr/>
        </p:nvSpPr>
        <p:spPr bwMode="auto">
          <a:xfrm>
            <a:off x="1489747" y="2233543"/>
            <a:ext cx="10338889" cy="324594"/>
          </a:xfrm>
          <a:prstGeom prst="rect">
            <a:avLst/>
          </a:prstGeom>
          <a:solidFill>
            <a:srgbClr val="F3FEBA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588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อุตสาหกรรมศักยภาพมีผลิตภาพการผลิตรวมเพิ่มขึ้นเพื่อนำไปสู่อุตสาหกรรม 4.0 และเชื่อมโยงเครือข่ายการผลิตไปสู่ระดับโลก</a:t>
            </a:r>
            <a:endParaRPr lang="en-US" sz="1588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th-TH" sz="1588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0" name="Rectangle 97"/>
          <p:cNvSpPr>
            <a:spLocks noChangeArrowheads="1"/>
          </p:cNvSpPr>
          <p:nvPr/>
        </p:nvSpPr>
        <p:spPr bwMode="auto">
          <a:xfrm>
            <a:off x="1492676" y="3911763"/>
            <a:ext cx="838457" cy="73884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3503" rIns="31752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endParaRPr lang="th-TH" sz="9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1.1.1 : พัฒนาการบริหารจัดการข้อมูลเพื่อการพัฒนาอุตสาหกรรมศักยภาพ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105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1" name="Rectangle 97"/>
          <p:cNvSpPr>
            <a:spLocks noChangeArrowheads="1"/>
          </p:cNvSpPr>
          <p:nvPr/>
        </p:nvSpPr>
        <p:spPr bwMode="auto">
          <a:xfrm>
            <a:off x="2331133" y="3911763"/>
            <a:ext cx="2391699" cy="74699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 : พัฒนาโครงสร้างพื้นฐานเพื่อเพิ่มผลิตภาพการผลิต / การพัฒนามาตรฐานที่สำคัญในอุตสาหกรรม</a:t>
            </a:r>
            <a:r>
              <a:rPr lang="th-TH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ศักยภาพ</a:t>
            </a:r>
            <a:r>
              <a:rPr lang="en-US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/</a:t>
            </a:r>
            <a:r>
              <a:rPr lang="th-TH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การต่อยอดด้านเทคโนโลยีและ</a:t>
            </a:r>
            <a:r>
              <a:rPr lang="th-TH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นวัตกรรม</a:t>
            </a:r>
            <a:endParaRPr lang="th-TH" sz="10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2" name="Rectangle 97"/>
          <p:cNvSpPr>
            <a:spLocks noChangeArrowheads="1"/>
          </p:cNvSpPr>
          <p:nvPr/>
        </p:nvSpPr>
        <p:spPr bwMode="auto">
          <a:xfrm>
            <a:off x="4736198" y="3919636"/>
            <a:ext cx="1046455" cy="75765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</a:t>
            </a:r>
            <a:r>
              <a:rPr lang="en-US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: 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1.1.3 : พัฒนาหลักสูตรและ</a:t>
            </a:r>
            <a:r>
              <a:rPr lang="th-TH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มาตรฐานฝีมื</a:t>
            </a:r>
            <a:r>
              <a:rPr lang="th-TH" sz="10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</a:t>
            </a:r>
            <a:r>
              <a:rPr lang="th-TH" sz="10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แรงงาน</a:t>
            </a:r>
            <a:endParaRPr lang="th-TH" sz="10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748307" y="2307606"/>
            <a:ext cx="184007" cy="162801"/>
          </a:xfrm>
          <a:prstGeom prst="rect">
            <a:avLst/>
          </a:prstGeom>
          <a:solidFill>
            <a:srgbClr val="F3C5EC"/>
          </a:solidFill>
          <a:ln w="9525">
            <a:solidFill>
              <a:srgbClr val="FF0000"/>
            </a:solidFill>
          </a:ln>
        </p:spPr>
        <p:txBody>
          <a:bodyPr wrap="square" lIns="108000" tIns="0" bIns="0" rtlCol="0">
            <a:spAutoFit/>
          </a:bodyPr>
          <a:lstStyle/>
          <a:p>
            <a:pPr algn="ctr"/>
            <a:r>
              <a:rPr lang="th-TH" sz="1058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</a:p>
        </p:txBody>
      </p:sp>
      <p:sp>
        <p:nvSpPr>
          <p:cNvPr id="96" name="Rectangle 97"/>
          <p:cNvSpPr>
            <a:spLocks noChangeArrowheads="1"/>
          </p:cNvSpPr>
          <p:nvPr/>
        </p:nvSpPr>
        <p:spPr bwMode="auto">
          <a:xfrm>
            <a:off x="2878399" y="4677288"/>
            <a:ext cx="985225" cy="949785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1.1.2.1 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มีศูนย์พัฒนาอุตสาหกรรมเพื่อเพิ่มผลิตภาพการผลิต (</a:t>
            </a: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Industrial Productivity Platform) /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มีกลไกการแปลงนวัตกรรมสู่ภาคอุตสาหกรรม (</a:t>
            </a: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Innovation Bridge) 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อย่างเป็น</a:t>
            </a:r>
            <a:r>
              <a:rPr lang="th-TH" sz="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 </a:t>
            </a:r>
            <a:r>
              <a:rPr lang="th-TH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Productivity &amp; Innovation)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432478" y="3834228"/>
            <a:ext cx="208101" cy="190052"/>
          </a:xfrm>
          <a:prstGeom prst="rect">
            <a:avLst/>
          </a:prstGeom>
          <a:solidFill>
            <a:srgbClr val="F3C5EC"/>
          </a:solidFill>
          <a:ln w="9525">
            <a:solidFill>
              <a:srgbClr val="FF0000"/>
            </a:solidFill>
          </a:ln>
        </p:spPr>
        <p:txBody>
          <a:bodyPr wrap="square" lIns="108000" tIns="0" bIns="0" rtlCol="0">
            <a:spAutoFit/>
          </a:bodyPr>
          <a:lstStyle/>
          <a:p>
            <a:pPr algn="ctr"/>
            <a:r>
              <a:rPr lang="th-TH" sz="1235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</a:p>
        </p:txBody>
      </p:sp>
      <p:sp>
        <p:nvSpPr>
          <p:cNvPr id="75" name="Rectangle 97"/>
          <p:cNvSpPr>
            <a:spLocks noChangeArrowheads="1"/>
          </p:cNvSpPr>
          <p:nvPr/>
        </p:nvSpPr>
        <p:spPr bwMode="auto">
          <a:xfrm>
            <a:off x="4739497" y="4666633"/>
            <a:ext cx="1043156" cy="97645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1752" rIns="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1.1.3.1 </a:t>
            </a:r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จำนวนหลักสูตร </a:t>
            </a: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และมาตรฐานการพัฒนาทักษะ องค์ความรู้ในการพัฒนาฝีมือแรงงาน เพื่อรองรับ 10 อุตสาหกรรมศักยภาพ </a:t>
            </a:r>
            <a:r>
              <a:rPr lang="th-TH" sz="8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8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Labor Skill Preparation)</a:t>
            </a:r>
            <a:endParaRPr lang="th-TH" sz="800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th-TH" sz="9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0" name="Rectangle 97"/>
          <p:cNvSpPr>
            <a:spLocks noChangeArrowheads="1"/>
          </p:cNvSpPr>
          <p:nvPr/>
        </p:nvSpPr>
        <p:spPr bwMode="auto">
          <a:xfrm>
            <a:off x="5778402" y="5665323"/>
            <a:ext cx="767248" cy="117065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1752" tIns="63503" rIns="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สศอ.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กสอ.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มว.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2" name="Rectangle 97"/>
          <p:cNvSpPr>
            <a:spLocks noChangeArrowheads="1"/>
          </p:cNvSpPr>
          <p:nvPr/>
        </p:nvSpPr>
        <p:spPr bwMode="auto">
          <a:xfrm>
            <a:off x="6553728" y="5665323"/>
            <a:ext cx="1110251" cy="1176635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สป.วท.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en-US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-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สวทช.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สว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ทน.           </a:t>
            </a:r>
            <a:r>
              <a:rPr lang="en-US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-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มว.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สซ.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     </a:t>
            </a:r>
            <a:r>
              <a:rPr lang="en-US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สทอภ.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ศลช.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 </a:t>
            </a:r>
            <a:r>
              <a:rPr lang="en-US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-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วว.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สปอ.</a:t>
            </a:r>
            <a:r>
              <a:rPr lang="th-TH" sz="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</a:t>
            </a:r>
            <a:r>
              <a:rPr lang="en-US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กสอ.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9" name="Rectangle 97"/>
          <p:cNvSpPr>
            <a:spLocks noChangeArrowheads="1"/>
          </p:cNvSpPr>
          <p:nvPr/>
        </p:nvSpPr>
        <p:spPr bwMode="auto">
          <a:xfrm>
            <a:off x="7663980" y="5659870"/>
            <a:ext cx="867032" cy="1182452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สปอ.</a:t>
            </a: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สมอ.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กสอ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0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วว</a:t>
            </a:r>
            <a:r>
              <a:rPr lang="th-TH" sz="10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th-TH" sz="10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4" name="Rectangle 97"/>
          <p:cNvSpPr>
            <a:spLocks noChangeArrowheads="1"/>
          </p:cNvSpPr>
          <p:nvPr/>
        </p:nvSpPr>
        <p:spPr bwMode="auto">
          <a:xfrm>
            <a:off x="8542388" y="5677719"/>
            <a:ext cx="1377106" cy="117434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0" b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กพร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สคช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สอศ.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ศธ.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7" name="Rectangle 97"/>
          <p:cNvSpPr>
            <a:spLocks noChangeArrowheads="1"/>
          </p:cNvSpPr>
          <p:nvPr/>
        </p:nvSpPr>
        <p:spPr bwMode="auto">
          <a:xfrm>
            <a:off x="5791229" y="2608517"/>
            <a:ext cx="4119685" cy="625272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เป้าหมายที่ 2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สถานประกอบการที่เข้าร่วมโครงการมีผลิตภาพการผลิตและผลิตภาพแรงงานเพิ่มขึ้น / สถานประกอบการที่ได้มาตรฐานในอุตสาหกรรมศักยภาพเพิ่มขึ้น / สถานประกอบการมีการพัฒนาทักษะ เทคโนโลยี และนวัตกรรม สู่การ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ผลิตผลิตภัณฑ์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ที่มีมูลค่าสูง </a:t>
            </a:r>
            <a:r>
              <a:rPr lang="th-TH" sz="1100" b="1" i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(กลางน้ำ)</a:t>
            </a:r>
            <a:endParaRPr lang="en-US" sz="1100" b="1" i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3" name="Rectangle 97"/>
          <p:cNvSpPr>
            <a:spLocks noChangeArrowheads="1"/>
          </p:cNvSpPr>
          <p:nvPr/>
        </p:nvSpPr>
        <p:spPr bwMode="auto">
          <a:xfrm>
            <a:off x="5791231" y="3258353"/>
            <a:ext cx="4119685" cy="64869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ตัวชี้วัดที่ 2.1 : ผลิตภาพการผลิตของสถานประกอบการที่เข้าร่วมโครงการเพิ่มขึ้นเฉลี่ยร้อยละ 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10 </a:t>
            </a:r>
            <a:r>
              <a:rPr lang="en-US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/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จำนวนสถานประกอบการที่ขยายการดำเนินงานหรือลงทุนใหม่ซึ่งได้มาตรฐานในอุตสาหกรรมศักยภาพเพิ่มขึ้นร้อยละ 15 ต่อ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</a:t>
            </a:r>
            <a:endParaRPr lang="th-TH" sz="1100" b="1" strike="sngStrike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06" name="Rectangle 97"/>
          <p:cNvSpPr>
            <a:spLocks noChangeArrowheads="1"/>
          </p:cNvSpPr>
          <p:nvPr/>
        </p:nvSpPr>
        <p:spPr bwMode="auto">
          <a:xfrm>
            <a:off x="5791231" y="3915609"/>
            <a:ext cx="1864033" cy="76168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endParaRPr lang="th-TH" sz="75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</a:t>
            </a:r>
            <a:r>
              <a:rPr lang="en-US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</a:t>
            </a: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: ประยุกต์ใช้เทคโนโลยี </a:t>
            </a:r>
            <a:r>
              <a:rPr lang="th-TH" sz="75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นวัตกรรม </a:t>
            </a: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และระบบบริหารจัดการ เพื่อยกระดับผลิตภาพการผลิต </a:t>
            </a:r>
            <a:r>
              <a:rPr lang="en-US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/ </a:t>
            </a: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การสร้างผลิตภัณฑ์ที่มีมูลค่าสูงและการผลิตรูปแบบใหม่ที่สร้างมูลค่าเชิงพาณิชย์ / มีการลงทุนต่อยอดด้านเทคโนโลยีและนวัตกรรมจากงานวิจัย (</a:t>
            </a:r>
            <a:r>
              <a:rPr lang="en-US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Laboratory Scale) </a:t>
            </a:r>
            <a:r>
              <a:rPr lang="th-TH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สู่ระดับอุตสาหกรรม (</a:t>
            </a:r>
            <a:r>
              <a:rPr lang="en-US" sz="75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Industrial Scale)</a:t>
            </a:r>
            <a:endParaRPr lang="th-TH" sz="75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07" name="Rectangle 97"/>
          <p:cNvSpPr>
            <a:spLocks noChangeArrowheads="1"/>
          </p:cNvSpPr>
          <p:nvPr/>
        </p:nvSpPr>
        <p:spPr bwMode="auto">
          <a:xfrm>
            <a:off x="6545649" y="4662594"/>
            <a:ext cx="1122981" cy="99727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2.1.</a:t>
            </a: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1.2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สถานประกอบการมีการนำเทคโนโลยีและนวัตกรรมมาใช้ในการผลิต/พัฒนาผลิตภัณฑ์ใหม่ที่มีมูลค่าเชิงพาณิชย์ไม่ต่ำกว่าร้อยละ 80 ของสถานประกอบการที่เข้าร่วมโครงการ 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8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Innovation Implementation)</a:t>
            </a:r>
            <a:endParaRPr lang="th-TH" sz="800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09" name="Rectangle 97"/>
          <p:cNvSpPr>
            <a:spLocks noChangeArrowheads="1"/>
          </p:cNvSpPr>
          <p:nvPr/>
        </p:nvSpPr>
        <p:spPr bwMode="auto">
          <a:xfrm>
            <a:off x="7655264" y="3918765"/>
            <a:ext cx="885904" cy="74067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5255" tIns="95255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</a:t>
            </a:r>
            <a:r>
              <a:rPr lang="en-US" sz="794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endParaRPr lang="th-TH" sz="794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2.1.2 : ส่งเสริมมาตรฐานที่สำคัญในอุตสาหกรรมศักยภาพ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th-TH" sz="926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12" name="Rectangle 97"/>
          <p:cNvSpPr>
            <a:spLocks noChangeArrowheads="1"/>
          </p:cNvSpPr>
          <p:nvPr/>
        </p:nvSpPr>
        <p:spPr bwMode="auto">
          <a:xfrm>
            <a:off x="7655265" y="4666633"/>
            <a:ext cx="879046" cy="101108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06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2.1.2.1</a:t>
            </a:r>
            <a:r>
              <a:rPr lang="th-TH" sz="706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ถานประกอบการได้รับการผ่านการประเมินเพื่อรับรองมาตรฐานสำคัญในอุตสาหกรรมศักยภาพไม่น้อยกว่าร้อยละ 80 ของสถานประกอบการที่เข้าร่วมโครงการ </a:t>
            </a:r>
            <a:r>
              <a:rPr lang="th-TH" sz="706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706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Audit &amp; Certification)</a:t>
            </a:r>
            <a:endParaRPr lang="th-TH" sz="617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13" name="Rectangle 97"/>
          <p:cNvSpPr>
            <a:spLocks noChangeArrowheads="1"/>
          </p:cNvSpPr>
          <p:nvPr/>
        </p:nvSpPr>
        <p:spPr bwMode="auto">
          <a:xfrm>
            <a:off x="8527838" y="3907043"/>
            <a:ext cx="1391656" cy="77024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endParaRPr lang="th-TH" sz="8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2.1.3 </a:t>
            </a: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พัฒนาผู้ประกอบการและบุคลากรรวมทั้งแรงงานในอุตสาหกรรมศักยภาพให้มีความรู้และทักษะในการประกอบการหรือการทำงานที่สอดคล้องกับการขับเคลื่อนอุตสาหกรรมด้วยองค์ความรู้และนวัตกรรม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115" name="Rectangle 97"/>
          <p:cNvSpPr>
            <a:spLocks noChangeArrowheads="1"/>
          </p:cNvSpPr>
          <p:nvPr/>
        </p:nvSpPr>
        <p:spPr bwMode="auto">
          <a:xfrm>
            <a:off x="8543632" y="4677289"/>
            <a:ext cx="1375862" cy="100043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2.1.3.2  ร้อยละ </a:t>
            </a:r>
            <a:r>
              <a:rPr lang="th-TH" sz="794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80 ของแรงงานที่เข้าร่วมโครงการมีทักษะเพิ่มขึ้น</a:t>
            </a:r>
            <a:r>
              <a:rPr lang="en-US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en-US" sz="794" b="1" i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(Labor 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Skill  Improvement)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th-TH" sz="794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1" name="Rectangle 97"/>
          <p:cNvSpPr>
            <a:spLocks noChangeArrowheads="1"/>
          </p:cNvSpPr>
          <p:nvPr/>
        </p:nvSpPr>
        <p:spPr bwMode="auto">
          <a:xfrm>
            <a:off x="2331132" y="4658486"/>
            <a:ext cx="545019" cy="96858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1.1.1.2 สร้างหรือบริหารจัดการกลุ่มเครือข่ายที่ดีไม่น้อยกว่าระดับ 3 จาก 5 </a:t>
            </a:r>
            <a:r>
              <a:rPr lang="th-TH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Industrial Cluster)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3" name="Rectangle 97"/>
          <p:cNvSpPr>
            <a:spLocks noChangeArrowheads="1"/>
          </p:cNvSpPr>
          <p:nvPr/>
        </p:nvSpPr>
        <p:spPr bwMode="auto">
          <a:xfrm>
            <a:off x="2331131" y="5643092"/>
            <a:ext cx="553583" cy="121490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63503" rIns="31752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กสอ.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6" name="Rectangle 97"/>
          <p:cNvSpPr>
            <a:spLocks noChangeArrowheads="1"/>
          </p:cNvSpPr>
          <p:nvPr/>
        </p:nvSpPr>
        <p:spPr bwMode="auto">
          <a:xfrm>
            <a:off x="5796170" y="4694075"/>
            <a:ext cx="749479" cy="94901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</a:t>
            </a: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.1.1.1 ร้อยละ 80 ของสถานประกอบการที่เข้าร่วมโครงการมีผลิตภาพเพิ่มขึ้น </a:t>
            </a:r>
            <a:r>
              <a:rPr lang="th-TH" sz="800" b="1" i="1" dirty="0" smtClean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800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Productivity Improvement)</a:t>
            </a:r>
            <a:endParaRPr lang="th-TH" sz="800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5" name="Rectangle 97"/>
          <p:cNvSpPr>
            <a:spLocks noChangeArrowheads="1"/>
          </p:cNvSpPr>
          <p:nvPr/>
        </p:nvSpPr>
        <p:spPr bwMode="auto">
          <a:xfrm>
            <a:off x="9910916" y="2608517"/>
            <a:ext cx="1917722" cy="630034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เป้าหมายที่ 3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กา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รสร้างศักยภาพการแข่งขันการส่งออกสินค้าอุตสาหกรรมศักยภาพ </a:t>
            </a:r>
            <a:r>
              <a:rPr lang="th-TH" sz="1100" b="1" i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(ปลายน้ำ)</a:t>
            </a:r>
            <a:endParaRPr lang="en-US" sz="1100" b="1" i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9" name="Rectangle 97"/>
          <p:cNvSpPr>
            <a:spLocks noChangeArrowheads="1"/>
          </p:cNvSpPr>
          <p:nvPr/>
        </p:nvSpPr>
        <p:spPr bwMode="auto">
          <a:xfrm>
            <a:off x="9910917" y="3237506"/>
            <a:ext cx="1917720" cy="67425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r>
              <a: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ตัวชี้วัดที่ 3.1 </a:t>
            </a:r>
            <a:r>
              <a:rPr lang="en-US" sz="11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 </a:t>
            </a:r>
            <a:r>
              <a:rPr lang="th-TH" sz="11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อัตราการขยายตัวของมูลค่าการส่งออกสินค้าอุตสาหกรรมศักยภาพเพิ่มขึ้นร้อยละ 10</a:t>
            </a:r>
            <a:endParaRPr lang="en-US" sz="11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4" name="Rectangle 97"/>
          <p:cNvSpPr>
            <a:spLocks noChangeArrowheads="1"/>
          </p:cNvSpPr>
          <p:nvPr/>
        </p:nvSpPr>
        <p:spPr bwMode="auto">
          <a:xfrm>
            <a:off x="9919494" y="5694505"/>
            <a:ext cx="1909143" cy="115755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0" b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พณ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en-US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BOI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อก.</a:t>
            </a:r>
          </a:p>
        </p:txBody>
      </p:sp>
      <p:sp>
        <p:nvSpPr>
          <p:cNvPr id="64" name="Rectangle 97"/>
          <p:cNvSpPr>
            <a:spLocks noChangeArrowheads="1"/>
          </p:cNvSpPr>
          <p:nvPr/>
        </p:nvSpPr>
        <p:spPr bwMode="auto">
          <a:xfrm>
            <a:off x="9928815" y="3924895"/>
            <a:ext cx="1913650" cy="76918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 anchorCtr="0"/>
          <a:lstStyle/>
          <a:p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หน่วยงานเจ้าภาพ </a:t>
            </a:r>
            <a:r>
              <a:rPr lang="en-US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</a:t>
            </a:r>
            <a:endParaRPr lang="en-US" sz="9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3.1.1 </a:t>
            </a: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ส่งเสริมการทำ</a:t>
            </a:r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ตลาดใน</a:t>
            </a: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กลุ่ม</a:t>
            </a:r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สินค้าอุตสาหกรรม</a:t>
            </a: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ศักยภาพ</a:t>
            </a:r>
            <a:endParaRPr lang="en-US" sz="900" b="1" dirty="0">
              <a:solidFill>
                <a:schemeClr val="tx1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0" name="Rectangle 97"/>
          <p:cNvSpPr>
            <a:spLocks noChangeArrowheads="1"/>
          </p:cNvSpPr>
          <p:nvPr/>
        </p:nvSpPr>
        <p:spPr bwMode="auto">
          <a:xfrm>
            <a:off x="1482376" y="4658760"/>
            <a:ext cx="846508" cy="96634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94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1.1.1.1 </a:t>
            </a:r>
            <a:r>
              <a:rPr lang="th-TH" sz="794" b="1" dirty="0" smtClean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บ</a:t>
            </a:r>
            <a:r>
              <a:rPr lang="th-TH" sz="794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ริหารโครงการเป็นไปตามแผนร้อยละ 90 /มีข้อมูลประเมินผลการพัฒนาอุตสาหกรรมศักยภาพ </a:t>
            </a:r>
            <a:r>
              <a:rPr lang="th-TH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Database &amp;  Management)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8" name="Rectangle 97"/>
          <p:cNvSpPr>
            <a:spLocks noChangeArrowheads="1"/>
          </p:cNvSpPr>
          <p:nvPr/>
        </p:nvSpPr>
        <p:spPr bwMode="auto">
          <a:xfrm>
            <a:off x="3863625" y="4685162"/>
            <a:ext cx="859208" cy="935014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t" anchorCtr="0"/>
          <a:lstStyle/>
          <a:p>
            <a:pPr lv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>
                <a:solidFill>
                  <a:schemeClr val="tx1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1.1.2.1 </a:t>
            </a:r>
            <a:r>
              <a:rPr lang="th-TH" sz="8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</a:t>
            </a:r>
            <a:r>
              <a:rPr lang="th-TH" sz="8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การจัดทำมาตรฐานการผลิตและผลิตภัณฑ์ รวมทั้ง</a:t>
            </a:r>
            <a:r>
              <a:rPr lang="th-TH" sz="8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โครงสร้างพื้นฐานด้านการทดสอบ</a:t>
            </a:r>
            <a:r>
              <a:rPr lang="th-TH" sz="8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ที่สำคัญในอุตสาหกรรมศักยภาพสอดคล้องกับระดับสากล </a:t>
            </a:r>
            <a:r>
              <a:rPr lang="en-US" sz="794" b="1" i="1" dirty="0">
                <a:solidFill>
                  <a:srgbClr val="0000FF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(Standardization)</a:t>
            </a:r>
            <a:endParaRPr lang="th-TH" sz="794" b="1" i="1" dirty="0">
              <a:solidFill>
                <a:srgbClr val="0000FF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77" name="Rectangle 97"/>
          <p:cNvSpPr>
            <a:spLocks noChangeArrowheads="1"/>
          </p:cNvSpPr>
          <p:nvPr/>
        </p:nvSpPr>
        <p:spPr bwMode="auto">
          <a:xfrm>
            <a:off x="3862038" y="5634947"/>
            <a:ext cx="876974" cy="120701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63503" rIns="3600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สมอ.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1000" b="1" dirty="0" err="1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มว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          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047491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1818</TotalTime>
  <Words>1044</Words>
  <Application>Microsoft Office PowerPoint</Application>
  <PresentationFormat>Custom</PresentationFormat>
  <Paragraphs>142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ยุทธศาสตร์ที่ 3  การสร้างความเข้มแข็งทางเศรษฐกิจและแข่งขันได้อย่างยั่งยืน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แผนงานบูรณาการการพัฒนาอุตสาหกรรมศักยภาพ</dc:title>
  <dc:creator>วิสูตร ปรีชาธรรมรัช</dc:creator>
  <cp:lastModifiedBy>นางสาวมนัญชญา กริสประจันทร์</cp:lastModifiedBy>
  <cp:revision>104</cp:revision>
  <cp:lastPrinted>2017-09-07T04:55:43Z</cp:lastPrinted>
  <dcterms:created xsi:type="dcterms:W3CDTF">2016-12-29T09:12:37Z</dcterms:created>
  <dcterms:modified xsi:type="dcterms:W3CDTF">2017-09-07T09:12:58Z</dcterms:modified>
</cp:coreProperties>
</file>