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handoutMasterIdLst>
    <p:handoutMasterId r:id="rId4"/>
  </p:handoutMasterIdLst>
  <p:sldIdLst>
    <p:sldId id="303" r:id="rId2"/>
  </p:sldIdLst>
  <p:sldSz cx="9144000" cy="6858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0" autoAdjust="0"/>
    <p:restoredTop sz="94434" autoAdjust="0"/>
  </p:normalViewPr>
  <p:slideViewPr>
    <p:cSldViewPr>
      <p:cViewPr>
        <p:scale>
          <a:sx n="77" d="100"/>
          <a:sy n="77" d="100"/>
        </p:scale>
        <p:origin x="-124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1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6400" cy="496888"/>
          </a:xfrm>
          <a:prstGeom prst="rect">
            <a:avLst/>
          </a:prstGeom>
        </p:spPr>
        <p:txBody>
          <a:bodyPr vert="horz" lIns="91420" tIns="45710" rIns="91420" bIns="4571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20" tIns="45710" rIns="91420" bIns="45710" rtlCol="0"/>
          <a:lstStyle>
            <a:lvl1pPr algn="r">
              <a:defRPr sz="1200"/>
            </a:lvl1pPr>
          </a:lstStyle>
          <a:p>
            <a:fld id="{87B2553B-C81E-4E4C-B95F-8C38F05C486F}" type="datetimeFigureOut">
              <a:rPr lang="th-TH" smtClean="0"/>
              <a:pPr/>
              <a:t>19/10/59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428165"/>
            <a:ext cx="2946400" cy="496887"/>
          </a:xfrm>
          <a:prstGeom prst="rect">
            <a:avLst/>
          </a:prstGeom>
        </p:spPr>
        <p:txBody>
          <a:bodyPr vert="horz" lIns="91420" tIns="45710" rIns="91420" bIns="4571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5"/>
            <a:ext cx="2946400" cy="496887"/>
          </a:xfrm>
          <a:prstGeom prst="rect">
            <a:avLst/>
          </a:prstGeom>
        </p:spPr>
        <p:txBody>
          <a:bodyPr vert="horz" lIns="91420" tIns="45710" rIns="91420" bIns="45710" rtlCol="0" anchor="b"/>
          <a:lstStyle>
            <a:lvl1pPr algn="r">
              <a:defRPr sz="1200"/>
            </a:lvl1pPr>
          </a:lstStyle>
          <a:p>
            <a:fld id="{8B8FE138-B62D-44C1-A92A-3BC87D96E13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982880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2"/>
            <a:ext cx="2945659" cy="496332"/>
          </a:xfrm>
          <a:prstGeom prst="rect">
            <a:avLst/>
          </a:prstGeom>
        </p:spPr>
        <p:txBody>
          <a:bodyPr vert="horz" lIns="91451" tIns="45726" rIns="91451" bIns="45726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9" y="2"/>
            <a:ext cx="2945659" cy="496332"/>
          </a:xfrm>
          <a:prstGeom prst="rect">
            <a:avLst/>
          </a:prstGeom>
        </p:spPr>
        <p:txBody>
          <a:bodyPr vert="horz" lIns="91451" tIns="45726" rIns="91451" bIns="45726" rtlCol="0"/>
          <a:lstStyle>
            <a:lvl1pPr algn="r">
              <a:defRPr sz="1200"/>
            </a:lvl1pPr>
          </a:lstStyle>
          <a:p>
            <a:fld id="{81209E78-3871-4FEB-B8D8-BBB136984515}" type="datetimeFigureOut">
              <a:rPr lang="th-TH" smtClean="0"/>
              <a:pPr/>
              <a:t>19/10/59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51" tIns="45726" rIns="91451" bIns="45726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7"/>
          </a:xfrm>
          <a:prstGeom prst="rect">
            <a:avLst/>
          </a:prstGeom>
        </p:spPr>
        <p:txBody>
          <a:bodyPr vert="horz" lIns="91451" tIns="45726" rIns="91451" bIns="45726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" y="9428587"/>
            <a:ext cx="2945659" cy="496332"/>
          </a:xfrm>
          <a:prstGeom prst="rect">
            <a:avLst/>
          </a:prstGeom>
        </p:spPr>
        <p:txBody>
          <a:bodyPr vert="horz" lIns="91451" tIns="45726" rIns="91451" bIns="45726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9" y="9428587"/>
            <a:ext cx="2945659" cy="496332"/>
          </a:xfrm>
          <a:prstGeom prst="rect">
            <a:avLst/>
          </a:prstGeom>
        </p:spPr>
        <p:txBody>
          <a:bodyPr vert="horz" lIns="91451" tIns="45726" rIns="91451" bIns="45726" rtlCol="0" anchor="b"/>
          <a:lstStyle>
            <a:lvl1pPr algn="r">
              <a:defRPr sz="1200"/>
            </a:lvl1pPr>
          </a:lstStyle>
          <a:p>
            <a:fld id="{DEF73172-1009-47E5-BC27-A5C062198CB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3213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8580" indent="-287915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51660" indent="-23033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12326" indent="-23033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72991" indent="-23033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33655" indent="-2303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94319" indent="-2303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54984" indent="-2303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915649" indent="-2303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fld id="{B6A50697-D5C1-4B64-B3F0-6DF749BA8815}" type="slidenum">
              <a:rPr lang="en-US" altLang="en-US" sz="1200"/>
              <a:pPr/>
              <a:t>1</a:t>
            </a:fld>
            <a:endParaRPr lang="th-TH" altLang="en-US" sz="120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669925"/>
            <a:ext cx="4652963" cy="3490913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9542" y="4454526"/>
            <a:ext cx="5270179" cy="41544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54804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42AD1-5225-4ED9-BD9D-F27D4BB5352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28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A5E89-33BB-461B-BA3D-981A4D28E4A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22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68B42-11CC-4D56-8D68-536EE80190D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03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176E8-0459-4571-BD4E-F993FA1D126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13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166CA-524D-4254-B029-DD79E50FDBF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8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4AD2-2AD5-494D-8EAF-6C94A063146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563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F3E77-502B-42C2-95FE-D23A91DFAB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144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7D296-C7EE-4719-B983-F91BDF263A6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35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653BA-8E27-4E75-8259-8AFBE54ACDE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263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45B62-8E12-47D2-9DB1-6EA1A693D9B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475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08741-5D93-4D96-BCA9-FBBB2156EE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413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0CE698-99E4-4607-92A7-D450810DA75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44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0" y="1176311"/>
            <a:ext cx="1489231" cy="466739"/>
          </a:xfrm>
          <a:prstGeom prst="homePlate">
            <a:avLst>
              <a:gd name="adj" fmla="val 19591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เป้าหมายแผนฯ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0" y="752757"/>
            <a:ext cx="1479590" cy="338554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1600" b="1" dirty="0"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0" y="2300620"/>
            <a:ext cx="1460500" cy="414000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เป้า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หมายแผนบูรณาการ</a:t>
            </a:r>
          </a:p>
        </p:txBody>
      </p:sp>
      <p:sp>
        <p:nvSpPr>
          <p:cNvPr id="2071" name="Rectangle 98"/>
          <p:cNvSpPr>
            <a:spLocks noChangeArrowheads="1"/>
          </p:cNvSpPr>
          <p:nvPr/>
        </p:nvSpPr>
        <p:spPr bwMode="auto">
          <a:xfrm>
            <a:off x="1489556" y="1714488"/>
            <a:ext cx="7654443" cy="509707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r>
              <a:rPr lang="th-TH" sz="16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3.1 </a:t>
            </a:r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ระดับคะแนนของดัชนีการรับรู้การทุจริตสูงกว่าร้อยละ 50 เมื่อสิ้นสุดแผนพัฒนาฯ ฉบับที่ 12</a:t>
            </a:r>
            <a:endParaRPr lang="en-US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0" y="1714488"/>
            <a:ext cx="1489231" cy="494355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</a:p>
        </p:txBody>
      </p:sp>
      <p:sp>
        <p:nvSpPr>
          <p:cNvPr id="3089" name="TextBox 27"/>
          <p:cNvSpPr txBox="1">
            <a:spLocks noChangeArrowheads="1"/>
          </p:cNvSpPr>
          <p:nvPr/>
        </p:nvSpPr>
        <p:spPr bwMode="auto">
          <a:xfrm>
            <a:off x="0" y="-46263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th-TH" sz="18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แผนงาน</a:t>
            </a:r>
            <a:r>
              <a:rPr lang="th-TH" sz="1800" b="1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บูรณาการ</a:t>
            </a:r>
            <a:r>
              <a:rPr lang="th-TH" sz="18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ป้องกัน ปราบปรามการทุจริตและประพฤติมิชอบ (533.5173 ล้านบาท)</a:t>
            </a:r>
            <a:endParaRPr lang="th-TH" sz="18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5" name="ชื่อเรื่อง 67"/>
          <p:cNvSpPr txBox="1">
            <a:spLocks/>
          </p:cNvSpPr>
          <p:nvPr/>
        </p:nvSpPr>
        <p:spPr bwMode="auto">
          <a:xfrm>
            <a:off x="1489556" y="1214422"/>
            <a:ext cx="7654444" cy="428628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/>
          <a:p>
            <a:r>
              <a:rPr lang="th-TH" sz="1600" b="1" dirty="0" smtClean="0">
                <a:latin typeface="TH SarabunPSK" pitchFamily="34" charset="-34"/>
                <a:ea typeface="Calibri" panose="020F0502020204030204" pitchFamily="34" charset="0"/>
                <a:cs typeface="TH SarabunPSK" pitchFamily="34" charset="-34"/>
              </a:rPr>
              <a:t>เป้าหมายที่ 3 เพิ่มคะแนนดัชนีการรับรู้ การทุจริตให้สูงขึ้น </a:t>
            </a:r>
            <a:endParaRPr lang="th-TH" sz="1400" b="1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 bwMode="auto">
          <a:xfrm>
            <a:off x="1489556" y="744685"/>
            <a:ext cx="7654444" cy="326861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l">
              <a:defRPr/>
            </a:pPr>
            <a:r>
              <a:rPr lang="th-TH" sz="16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ยุทธ</a:t>
            </a:r>
            <a:r>
              <a:rPr lang="th-TH" sz="1600" b="1" spc="-38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ศาสตร์ที่ 6 </a:t>
            </a:r>
            <a:r>
              <a:rPr lang="th-TH" sz="1600" b="1" dirty="0" smtClean="0">
                <a:ea typeface="Calibri" panose="020F0502020204030204" pitchFamily="34" charset="0"/>
                <a:cs typeface="TH SarabunPSK" panose="020B0500040200020003" pitchFamily="34" charset="-34"/>
              </a:rPr>
              <a:t>การบริหารจัดการในภาครัฐ การป้องกันการทุจริตประพฤติมิชอบ และ</a:t>
            </a:r>
            <a:r>
              <a:rPr lang="th-TH" sz="1600" b="1" dirty="0" err="1" smtClean="0">
                <a:ea typeface="Calibri" panose="020F0502020204030204" pitchFamily="34" charset="0"/>
                <a:cs typeface="TH SarabunPSK" panose="020B0500040200020003" pitchFamily="34" charset="-34"/>
              </a:rPr>
              <a:t>ธรรมาภิ</a:t>
            </a:r>
            <a:r>
              <a:rPr lang="th-TH" sz="1600" b="1" dirty="0" smtClean="0">
                <a:ea typeface="Calibri" panose="020F0502020204030204" pitchFamily="34" charset="0"/>
                <a:cs typeface="TH SarabunPSK" panose="020B0500040200020003" pitchFamily="34" charset="-34"/>
              </a:rPr>
              <a:t>บาลในสังคมไทย</a:t>
            </a:r>
            <a:endParaRPr lang="th-TH" sz="1600" b="1" spc="-60" dirty="0">
              <a:solidFill>
                <a:schemeClr val="tx1"/>
              </a:solidFill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19346" y="2214554"/>
            <a:ext cx="9124654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470432" y="2285992"/>
            <a:ext cx="7673568" cy="393650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16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1. ลดปัญหาการทุจริตในสังคมไทย</a:t>
            </a:r>
            <a:endParaRPr lang="th-TH" sz="16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0" y="2786058"/>
            <a:ext cx="1451808" cy="703904"/>
          </a:xfrm>
          <a:prstGeom prst="homePlate">
            <a:avLst>
              <a:gd name="adj" fmla="val 1856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เป้าหมายแผน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บูรณาการ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1" name="Rectangle 97"/>
          <p:cNvSpPr>
            <a:spLocks noChangeArrowheads="1"/>
          </p:cNvSpPr>
          <p:nvPr/>
        </p:nvSpPr>
        <p:spPr bwMode="auto">
          <a:xfrm>
            <a:off x="1470432" y="2786058"/>
            <a:ext cx="7673567" cy="738866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ค่าดัชนีชี้วัดภาพลักษณ์คอร์รัปชั่น (</a:t>
            </a:r>
            <a:r>
              <a:rPr lang="en-US" sz="16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CPI) </a:t>
            </a:r>
            <a:r>
              <a:rPr lang="th-TH" sz="16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เพิ่มขึ้นเป็นร้อยละ 50 ในปี 2560</a:t>
            </a:r>
          </a:p>
        </p:txBody>
      </p:sp>
      <p:sp>
        <p:nvSpPr>
          <p:cNvPr id="119" name="AutoShape 86"/>
          <p:cNvSpPr>
            <a:spLocks noChangeArrowheads="1"/>
          </p:cNvSpPr>
          <p:nvPr/>
        </p:nvSpPr>
        <p:spPr bwMode="auto">
          <a:xfrm>
            <a:off x="3974" y="3571876"/>
            <a:ext cx="1425241" cy="2357454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latin typeface="TH SarabunPSK" panose="020B0500040200020003" pitchFamily="34" charset="-34"/>
                <a:cs typeface="TH SarabunPSK" pitchFamily="34" charset="-34"/>
              </a:rPr>
              <a:t>หน่วยงานที่</a:t>
            </a:r>
            <a:r>
              <a:rPr lang="th-TH" sz="1600" b="1" dirty="0" smtClean="0">
                <a:latin typeface="TH SarabunPSK" panose="020B0500040200020003" pitchFamily="34" charset="-34"/>
                <a:cs typeface="TH SarabunPSK" pitchFamily="34" charset="-34"/>
              </a:rPr>
              <a:t>รับผิดชอบ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anose="020B0500040200020003" pitchFamily="34" charset="-34"/>
                <a:cs typeface="TH SarabunPSK" pitchFamily="34" charset="-34"/>
              </a:rPr>
              <a:t>หน่วยงานเจ้าภาพ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itchFamily="34" charset="-34"/>
              </a:rPr>
              <a:t>หน่วยงานอิสระ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itchFamily="34" charset="-34"/>
              </a:rPr>
              <a:t>ของรัฐ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itchFamily="34" charset="-34"/>
              </a:rPr>
              <a:t>สำนักงานคณะกรรมการป้องกันและปราบปรามการทุจริตแห่งชาติ</a:t>
            </a:r>
            <a:endParaRPr lang="th-TH" sz="16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Rectangle 97"/>
          <p:cNvSpPr>
            <a:spLocks noChangeArrowheads="1"/>
          </p:cNvSpPr>
          <p:nvPr/>
        </p:nvSpPr>
        <p:spPr bwMode="auto">
          <a:xfrm>
            <a:off x="1454039" y="3571876"/>
            <a:ext cx="7689961" cy="2357454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147" name="Rectangle 97"/>
          <p:cNvSpPr>
            <a:spLocks noChangeArrowheads="1"/>
          </p:cNvSpPr>
          <p:nvPr/>
        </p:nvSpPr>
        <p:spPr bwMode="auto">
          <a:xfrm>
            <a:off x="1428728" y="6429396"/>
            <a:ext cx="7676486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533.5173</a:t>
            </a:r>
            <a:endParaRPr lang="th-TH" sz="1400" b="1" dirty="0" smtClean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-6914" y="264456"/>
            <a:ext cx="1496145" cy="338554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ยุทธศาสตร์ชาติ </a:t>
            </a:r>
            <a:r>
              <a:rPr lang="en-US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20 </a:t>
            </a: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 bwMode="auto">
          <a:xfrm>
            <a:off x="1503297" y="288766"/>
            <a:ext cx="7622077" cy="354151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defRPr/>
            </a:pPr>
            <a:r>
              <a:rPr lang="th-TH" sz="16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6. ด้านการปรับสมดุลและพัฒนาระบบการบริหารจัดการภาครัฐ</a:t>
            </a:r>
            <a:endParaRPr lang="th-TH" sz="1600" b="1" dirty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884368" y="664808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ตุลาคม 2559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19673" y="638091"/>
            <a:ext cx="9143999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97"/>
          <p:cNvSpPr>
            <a:spLocks noChangeArrowheads="1"/>
          </p:cNvSpPr>
          <p:nvPr/>
        </p:nvSpPr>
        <p:spPr bwMode="auto">
          <a:xfrm>
            <a:off x="1428728" y="6072206"/>
            <a:ext cx="7696646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533.5173</a:t>
            </a:r>
            <a:endParaRPr lang="th-TH" sz="1400" b="1" dirty="0" smtClean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59" name="AutoShape 86"/>
          <p:cNvSpPr>
            <a:spLocks noChangeArrowheads="1"/>
          </p:cNvSpPr>
          <p:nvPr/>
        </p:nvSpPr>
        <p:spPr bwMode="auto">
          <a:xfrm>
            <a:off x="9575" y="6072206"/>
            <a:ext cx="1419153" cy="285752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AutoShape 86"/>
          <p:cNvSpPr>
            <a:spLocks noChangeArrowheads="1"/>
          </p:cNvSpPr>
          <p:nvPr/>
        </p:nvSpPr>
        <p:spPr bwMode="auto">
          <a:xfrm>
            <a:off x="-6914" y="6429396"/>
            <a:ext cx="1419641" cy="285752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งบประมาณรวม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28728" y="3568204"/>
            <a:ext cx="2143140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กระทรวงมหาดไทย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สำนักงานปลัดกระทรวงมหาดไทย 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กรมที่ดิน  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กรมการปกครอง 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 กรมป้องกันและบรรเทาสาธารณภัย</a:t>
            </a:r>
          </a:p>
          <a:p>
            <a:r>
              <a:rPr lang="th-TH" sz="10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กระทรวงแรงงาน</a:t>
            </a:r>
            <a:br>
              <a:rPr lang="th-TH" sz="10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0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สำนักงานปลัดกระทรวงแรงงาน </a:t>
            </a:r>
          </a:p>
          <a:p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กรมการจัดหางาน  </a:t>
            </a:r>
          </a:p>
          <a:p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กรมพัฒนาฝีมือแรงงาน </a:t>
            </a:r>
          </a:p>
          <a:p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 กรมสวัสดิการและคุ้มครองแรงงาน</a:t>
            </a:r>
            <a:endParaRPr lang="th-TH" sz="1050" dirty="0" smtClean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0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กระทรวงศึกษาธิการ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สำนักงานปลัดกระทรวงศึกษาธิการ 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สำนักงานคณะกรรมการการศึกษาขั้นพื้นฐาน </a:t>
            </a:r>
          </a:p>
          <a:p>
            <a:endParaRPr lang="th-TH" sz="1200" dirty="0"/>
          </a:p>
        </p:txBody>
      </p:sp>
      <p:sp>
        <p:nvSpPr>
          <p:cNvPr id="37" name="TextBox 36"/>
          <p:cNvSpPr txBox="1"/>
          <p:nvPr/>
        </p:nvSpPr>
        <p:spPr>
          <a:xfrm>
            <a:off x="5214942" y="3571876"/>
            <a:ext cx="2286016" cy="3062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กระทรวงยุติธรรม</a:t>
            </a:r>
          </a:p>
          <a:p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สำนักงานปลัดกระทรวงยุติธรรม</a:t>
            </a:r>
          </a:p>
          <a:p>
            <a:r>
              <a:rPr lang="th-TH" sz="10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สำนักนายกรัฐมนตรี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กรมประชาสัมพันธ์ 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สำนักงานคณะกรรมการข้าราชการ</a:t>
            </a:r>
            <a:r>
              <a:rPr lang="th-TH" sz="105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พลเรือน</a:t>
            </a:r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สำนักงานคณะกรรมการพัฒนาระบบราชการ</a:t>
            </a:r>
          </a:p>
          <a:p>
            <a:r>
              <a:rPr lang="th-TH" sz="10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กระทรวงคมนาคม</a:t>
            </a:r>
          </a:p>
          <a:p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สำนักงานปลัดกระทรวงคมนาคม</a:t>
            </a:r>
          </a:p>
          <a:p>
            <a:r>
              <a:rPr lang="th-TH" sz="10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กระทรวงพลังงาน</a:t>
            </a:r>
          </a:p>
          <a:p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สำนักงานปลัดกระทรวงพลังงาน</a:t>
            </a:r>
          </a:p>
          <a:p>
            <a:r>
              <a:rPr lang="th-TH" sz="10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กระทรวงวัฒนธรรม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สำนักงานปลัดกระทรวงวัฒนธรรม  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กรมการศาสนา </a:t>
            </a:r>
          </a:p>
          <a:p>
            <a:endParaRPr lang="th-TH" sz="105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110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11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12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12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7000892" y="3558321"/>
            <a:ext cx="221457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กระทรวงวิทยาศาสตร์และเทคโนโลยี</a:t>
            </a:r>
          </a:p>
          <a:p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สำนักงานปลัดกระทรวงวิทยาศาสตร์และเทคโนโลยี</a:t>
            </a:r>
          </a:p>
          <a:p>
            <a:r>
              <a:rPr lang="th-TH" sz="10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ส่วนราชการไม่สังกัดสำนักนายกรัฐมนตรี กระทรวงหรือทบวง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สำนักงานตำรวจแห่งชาติ 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สำนักงานป้องกันและปราบปรามการฟอกเงิน 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สำนักงานคณะกรรมการป้องกันและปราบปราม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การทุจริตในภาครัฐ</a:t>
            </a:r>
          </a:p>
          <a:p>
            <a:r>
              <a:rPr lang="th-TH" sz="10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หน่วยงานอิสระของรัฐ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สำนักงานคณะกรรมการป้องกันและปราบปราม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การทุจริตแห่งชาติ 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สำนักงานการตรวจเงินแผ่นดิน</a:t>
            </a:r>
          </a:p>
          <a:p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120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1200" dirty="0"/>
          </a:p>
        </p:txBody>
      </p:sp>
      <p:sp>
        <p:nvSpPr>
          <p:cNvPr id="28" name="TextBox 27"/>
          <p:cNvSpPr txBox="1"/>
          <p:nvPr/>
        </p:nvSpPr>
        <p:spPr>
          <a:xfrm>
            <a:off x="3214678" y="3571876"/>
            <a:ext cx="214314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สำนักงานคณะกรรมการอุดมศึกษา 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 สำนักงานคณะกรรมการการอาชีวศึกษา </a:t>
            </a:r>
          </a:p>
          <a:p>
            <a:r>
              <a:rPr lang="th-TH" sz="10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กระทรวงสาธารณสุข 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สำนักงานปลัดกระทรวงสาธารณสุข 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กรมควบคุมโรค 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กรมอนามัย 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 กรมสนับสนุนบริการสุขภาพ 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 กรมพัฒนาการแพทย์แผนไทยและการแพทย์ทางเลือก</a:t>
            </a:r>
          </a:p>
          <a:p>
            <a:r>
              <a:rPr lang="th-TH" sz="10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กระทรวงพัฒนาสังคมและความมั่นคงของมนุษย์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สำนักงานปลัดกระทรวงพัฒนาสังคมและความ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มั่นคงของมนุษย์ </a:t>
            </a:r>
          </a:p>
          <a:p>
            <a:pPr marL="228600" indent="-228600"/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กรมกิจการเด็กและเยาวชน </a:t>
            </a:r>
          </a:p>
          <a:p>
            <a:pPr marL="228600" indent="-228600"/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กรมกิจการสตรีและสถาบันครอบครัว </a:t>
            </a:r>
          </a:p>
          <a:p>
            <a:pPr marL="228600" indent="-228600"/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 กรมพัฒนาสังคมและสวัสดิการ</a:t>
            </a:r>
          </a:p>
          <a:p>
            <a:pPr marL="228600" indent="-228600"/>
            <a:endParaRPr lang="th-TH" sz="11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228600" indent="-228600"/>
            <a:endParaRPr lang="th-TH" sz="11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1200" dirty="0"/>
          </a:p>
        </p:txBody>
      </p:sp>
      <p:sp>
        <p:nvSpPr>
          <p:cNvPr id="2" name="TextBox 1"/>
          <p:cNvSpPr txBox="1"/>
          <p:nvPr/>
        </p:nvSpPr>
        <p:spPr>
          <a:xfrm>
            <a:off x="8875055" y="6617308"/>
            <a:ext cx="3862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21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425828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C00"/>
        </a:solidFill>
        <a:ln w="9525" algn="ctr">
          <a:solidFill>
            <a:srgbClr val="000000"/>
          </a:solidFill>
          <a:miter lim="800000"/>
          <a:headEnd/>
          <a:tailEnd/>
        </a:ln>
      </a:spPr>
      <a:bodyPr anchor="ctr"/>
      <a:lstStyle>
        <a:defPPr eaLnBrk="0" hangingPunct="0">
          <a:lnSpc>
            <a:spcPct val="80000"/>
          </a:lnSpc>
          <a:buFont typeface="Wingdings" pitchFamily="2" charset="2"/>
          <a:buChar char="§"/>
          <a:defRPr sz="900" b="1" dirty="0" smtClean="0">
            <a:latin typeface="TH SarabunPSK" pitchFamily="34" charset="-34"/>
            <a:cs typeface="TH SarabunPSK" pitchFamily="34" charset="-34"/>
          </a:defRPr>
        </a:defPPr>
      </a:lstStyle>
    </a:sp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4696</TotalTime>
  <Words>389</Words>
  <Application>Microsoft Office PowerPoint</Application>
  <PresentationFormat>นำเสนอทางหน้าจอ (4:3)</PresentationFormat>
  <Paragraphs>85</Paragraphs>
  <Slides>1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2" baseType="lpstr">
      <vt:lpstr>การออกแบบเริ่มต้น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สำนักนายกรัฐมนตรี</dc:title>
  <dc:creator>Samsung</dc:creator>
  <cp:lastModifiedBy>asana</cp:lastModifiedBy>
  <cp:revision>729</cp:revision>
  <cp:lastPrinted>2016-10-19T06:22:07Z</cp:lastPrinted>
  <dcterms:created xsi:type="dcterms:W3CDTF">2016-09-14T02:46:58Z</dcterms:created>
  <dcterms:modified xsi:type="dcterms:W3CDTF">2016-10-19T06:22:30Z</dcterms:modified>
</cp:coreProperties>
</file>