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303" r:id="rId2"/>
  </p:sldIdLst>
  <p:sldSz cx="9144000" cy="6858000" type="screen4x3"/>
  <p:notesSz cx="6805613" cy="99393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434" autoAdjust="0"/>
  </p:normalViewPr>
  <p:slideViewPr>
    <p:cSldViewPr>
      <p:cViewPr varScale="1">
        <p:scale>
          <a:sx n="81" d="100"/>
          <a:sy n="81" d="100"/>
        </p:scale>
        <p:origin x="115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1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2949099" cy="496967"/>
          </a:xfrm>
          <a:prstGeom prst="rect">
            <a:avLst/>
          </a:prstGeom>
        </p:spPr>
        <p:txBody>
          <a:bodyPr vert="horz" lIns="91561" tIns="45781" rIns="91561" bIns="45781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45" y="2"/>
            <a:ext cx="2949099" cy="496967"/>
          </a:xfrm>
          <a:prstGeom prst="rect">
            <a:avLst/>
          </a:prstGeom>
        </p:spPr>
        <p:txBody>
          <a:bodyPr vert="horz" lIns="91561" tIns="45781" rIns="91561" bIns="45781" rtlCol="0"/>
          <a:lstStyle>
            <a:lvl1pPr algn="r">
              <a:defRPr sz="1200"/>
            </a:lvl1pPr>
          </a:lstStyle>
          <a:p>
            <a:fld id="{81209E78-3871-4FEB-B8D8-BBB136984515}" type="datetimeFigureOut">
              <a:rPr lang="th-TH" smtClean="0"/>
              <a:pPr/>
              <a:t>10/10/59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1" tIns="45781" rIns="91561" bIns="45781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1188"/>
            <a:ext cx="5444490" cy="4472702"/>
          </a:xfrm>
          <a:prstGeom prst="rect">
            <a:avLst/>
          </a:prstGeom>
        </p:spPr>
        <p:txBody>
          <a:bodyPr vert="horz" lIns="91561" tIns="45781" rIns="91561" bIns="4578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9440650"/>
            <a:ext cx="2949099" cy="496967"/>
          </a:xfrm>
          <a:prstGeom prst="rect">
            <a:avLst/>
          </a:prstGeom>
        </p:spPr>
        <p:txBody>
          <a:bodyPr vert="horz" lIns="91561" tIns="45781" rIns="91561" bIns="45781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45" y="9440650"/>
            <a:ext cx="2949099" cy="496967"/>
          </a:xfrm>
          <a:prstGeom prst="rect">
            <a:avLst/>
          </a:prstGeom>
        </p:spPr>
        <p:txBody>
          <a:bodyPr vert="horz" lIns="91561" tIns="45781" rIns="91561" bIns="45781" rtlCol="0" anchor="b"/>
          <a:lstStyle>
            <a:lvl1pPr algn="r">
              <a:defRPr sz="1200"/>
            </a:lvl1pPr>
          </a:lstStyle>
          <a:p>
            <a:fld id="{DEF73172-1009-47E5-BC27-A5C062198CB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3213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9477" indent="-28826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53042" indent="-230607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14260" indent="-230607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75477" indent="-230607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36694" indent="-230607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97913" indent="-230607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59129" indent="-230607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20345" indent="-230607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1</a:t>
            </a:fld>
            <a:endParaRPr lang="th-TH" altLang="en-US" sz="1200" dirty="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4763" y="671513"/>
            <a:ext cx="4657725" cy="3494087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0663" y="4460225"/>
            <a:ext cx="5276333" cy="415980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54804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42AD1-5225-4ED9-BD9D-F27D4BB535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A5E89-33BB-461B-BA3D-981A4D28E4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2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8B42-11CC-4D56-8D68-536EE80190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176E8-0459-4571-BD4E-F993FA1D126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3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166CA-524D-4254-B029-DD79E50FDB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4AD2-2AD5-494D-8EAF-6C94A06314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3E77-502B-42C2-95FE-D23A91DFAB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14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7D296-C7EE-4719-B983-F91BDF263A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3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653BA-8E27-4E75-8259-8AFBE54ACD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26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45B62-8E12-47D2-9DB1-6EA1A693D9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75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08741-5D93-4D96-BCA9-FBBB2156EE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3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0CE698-99E4-4607-92A7-D450810DA75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4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0" y="1205150"/>
            <a:ext cx="1489231" cy="690325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0" y="785794"/>
            <a:ext cx="1479590" cy="461665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0" y="2529752"/>
            <a:ext cx="1460500" cy="414000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489556" y="1864630"/>
            <a:ext cx="5082707" cy="573879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 eaLnBrk="1" hangingPunct="1">
              <a:defRPr/>
            </a:pPr>
            <a:r>
              <a:rPr lang="th-TH" sz="1400" b="1" spc="-40" dirty="0" smtClean="0">
                <a:latin typeface="TH SarabunPSK" pitchFamily="34" charset="-34"/>
                <a:cs typeface="TH SarabunPSK" pitchFamily="34" charset="-34"/>
              </a:rPr>
              <a:t>2.6. การออมส่วนบุคคลต่อรายได้พึงจับจ่ายใช้สอยเพิ่มเพิ่มขึ้น</a:t>
            </a:r>
            <a:endParaRPr lang="th-TH" sz="1400" b="1" spc="-4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0" y="1941945"/>
            <a:ext cx="1489231" cy="494355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sz="20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แผนงาน</a:t>
            </a:r>
            <a:r>
              <a:rPr lang="th-TH" sz="2000" b="1" dirty="0" err="1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บูรณา</a:t>
            </a:r>
            <a:r>
              <a:rPr lang="th-TH" sz="20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การสร้างความเสมอภาคเพื่อรองรับสังคมผู้สูงอายุ ( 1,041.3795 ล้านบาท)</a:t>
            </a:r>
          </a:p>
          <a:p>
            <a:pPr algn="ctr">
              <a:spcBef>
                <a:spcPct val="0"/>
              </a:spcBef>
              <a:buNone/>
            </a:pPr>
            <a:endParaRPr lang="th-TH" altLang="en-US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9" name="ชื่อเรื่อง 67"/>
          <p:cNvSpPr txBox="1">
            <a:spLocks/>
          </p:cNvSpPr>
          <p:nvPr/>
        </p:nvSpPr>
        <p:spPr bwMode="auto">
          <a:xfrm>
            <a:off x="6643703" y="1142509"/>
            <a:ext cx="2500330" cy="675662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r>
              <a:rPr lang="th-TH" sz="14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เป้าหมายที่ 4 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คนไทยมีสุขภาวะที่ดีขึ้น </a:t>
            </a:r>
            <a:endParaRPr lang="th-TH" sz="1400" b="1" dirty="0">
              <a:solidFill>
                <a:srgbClr val="000000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489556" y="1130737"/>
            <a:ext cx="5082708" cy="687434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เป้าหมายที่ 2 คนในสังคมไทยทุกช่วงวัยมีทักษะ ความรู้ และความสามารถเพิ่มขึ้น</a:t>
            </a:r>
            <a:endParaRPr lang="en-US" sz="14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500166" y="785794"/>
            <a:ext cx="7654444" cy="322034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>
              <a:defRPr/>
            </a:pPr>
            <a:r>
              <a:rPr lang="th-TH" sz="1400" b="1" spc="-60" dirty="0" smtClean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ยุทธศาสตร์ที่ 1 การเสริมสร้างและพัฒนาศักยภาพทุนมนุษย์</a:t>
            </a:r>
            <a:endParaRPr lang="th-TH" sz="1400" b="1" spc="-60" dirty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-6914" y="2492896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70432" y="2533790"/>
            <a:ext cx="2588114" cy="39365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85725" indent="-857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การสร้างความมั่นคงและการลดความเหลื่อมล้ำ</a:t>
            </a:r>
          </a:p>
          <a:p>
            <a:pPr marL="228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ทางเศรษฐกิจและสังคม</a:t>
            </a:r>
            <a:endParaRPr lang="th-TH" sz="1400" dirty="0">
              <a:solidFill>
                <a:srgbClr val="000000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77" name="Rectangle 97"/>
          <p:cNvSpPr>
            <a:spLocks noChangeArrowheads="1"/>
          </p:cNvSpPr>
          <p:nvPr/>
        </p:nvSpPr>
        <p:spPr bwMode="auto">
          <a:xfrm>
            <a:off x="4100202" y="2533014"/>
            <a:ext cx="2492945" cy="399231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2. การพัฒนาระบบการดูแลผู้สูงอายุระยะยาว</a:t>
            </a:r>
            <a:endParaRPr lang="th-TH" sz="1400" dirty="0">
              <a:solidFill>
                <a:srgbClr val="000000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79" name="Rectangle 97"/>
          <p:cNvSpPr>
            <a:spLocks noChangeArrowheads="1"/>
          </p:cNvSpPr>
          <p:nvPr/>
        </p:nvSpPr>
        <p:spPr bwMode="auto">
          <a:xfrm>
            <a:off x="6638188" y="2533218"/>
            <a:ext cx="2505811" cy="40842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3. การสร้างสภาพแวดล้อมและนวัตกรรมที่เอื้อต่อการดำรงชีวิตในสังคมสูงวัย</a:t>
            </a:r>
            <a:endParaRPr lang="th-TH" sz="1400" dirty="0">
              <a:solidFill>
                <a:srgbClr val="000000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0" y="3010848"/>
            <a:ext cx="1451808" cy="1346846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70433" y="2975886"/>
            <a:ext cx="2530064" cy="1381808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228600" indent="-2286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1. ผู้สูงอายุเข้าถึงระบบบริการทางสังคมในชุมชน</a:t>
            </a:r>
          </a:p>
          <a:p>
            <a:pPr marL="228600" indent="-2286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จำนวน 90,000 คน และมีจำนวนประชากรที่อยู่ใน</a:t>
            </a:r>
          </a:p>
          <a:p>
            <a:pPr marL="228600" indent="-2286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กลุ่มแรงงานนอกระบบมีหลักประกันรายได้เพื่อวัย</a:t>
            </a:r>
          </a:p>
          <a:p>
            <a:pPr marL="228600" indent="-2286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ผู้สูงอายุไม่น้อยกว่า 1,500,000 คน</a:t>
            </a:r>
            <a:endParaRPr lang="th-TH" sz="1400" b="1" dirty="0" smtClean="0">
              <a:solidFill>
                <a:schemeClr val="tx1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3974" y="4429132"/>
            <a:ext cx="1425241" cy="1214446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กระทรวงการพัฒนาสังคมและความมั่นคงของมนุษย์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กรมกิจการผู้สูงอายุ</a:t>
            </a:r>
            <a:endParaRPr lang="th-TH" sz="1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454039" y="4429132"/>
            <a:ext cx="2546457" cy="1428760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กระทรวงการพัฒนาสังคมและความมั่นคงของมนุษย์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กรมกิจการผู้สูงอายุ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กระทรวงแรงงาน</a:t>
            </a: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1. กรมจัดหางาน </a:t>
            </a: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2.กรมพัฒนาฝีมือแรงงาน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กองทุนและเงินทุนหมุนเวียน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กองทุนการออมแห่งชาติ</a:t>
            </a:r>
            <a:endParaRPr lang="th-TH" sz="1200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67514" y="6272656"/>
            <a:ext cx="7696158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th-TH" sz="16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1,041.3795</a:t>
            </a:r>
            <a:endParaRPr lang="th-TH" sz="1600" b="1" dirty="0">
              <a:solidFill>
                <a:srgbClr val="000000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9" name="Rectangle 97"/>
          <p:cNvSpPr>
            <a:spLocks noChangeArrowheads="1"/>
          </p:cNvSpPr>
          <p:nvPr/>
        </p:nvSpPr>
        <p:spPr bwMode="auto">
          <a:xfrm>
            <a:off x="6649232" y="1870687"/>
            <a:ext cx="2494800" cy="567822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r>
              <a:rPr lang="th-TH" sz="14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4.7. 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ผู้สูงอายุที่อาศัยในบ้านที่มีสภาพแวดล้อมที่เหมาะสมเป็นร้อยละ 20</a:t>
            </a:r>
            <a:endParaRPr lang="th-TH" sz="1400" b="1" dirty="0">
              <a:solidFill>
                <a:srgbClr val="000000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4" y="264456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288766"/>
            <a:ext cx="2568637" cy="425589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3.ด้านการพัฒนาและเสริมสร้างศักยภาพ</a:t>
            </a:r>
            <a:endParaRPr lang="th-TH" sz="1400" b="1" dirty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891093" y="6535445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" y="785794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97"/>
          <p:cNvSpPr>
            <a:spLocks noChangeArrowheads="1"/>
          </p:cNvSpPr>
          <p:nvPr/>
        </p:nvSpPr>
        <p:spPr bwMode="auto">
          <a:xfrm>
            <a:off x="4071935" y="4429132"/>
            <a:ext cx="2500330" cy="1428760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กระทรวงวิทยาศาสตร์และเทคโนโลยี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1. สำนักงานพัฒนาวิทยาศาสตร์และเทคโนโลยีแห่งชาติ         2. ศูนย์ความเป็นเลิศด้าน ชีววิทยาศาสตร์ (องค์การมหาชน)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กระทรวงสาธารณสุข</a:t>
            </a: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1.กรมอนามัย </a:t>
            </a: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2. สำนักงานปลัดกระทรวงสาธารณสุข</a:t>
            </a: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กระทรวงการพัฒนาสังคมและความมั่นคงของมนุษย์</a:t>
            </a: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กรมกิจการผู้สูงอายุ</a:t>
            </a:r>
          </a:p>
        </p:txBody>
      </p:sp>
      <p:sp>
        <p:nvSpPr>
          <p:cNvPr id="56" name="Rectangle 97"/>
          <p:cNvSpPr>
            <a:spLocks noChangeArrowheads="1"/>
          </p:cNvSpPr>
          <p:nvPr/>
        </p:nvSpPr>
        <p:spPr bwMode="auto">
          <a:xfrm>
            <a:off x="6644547" y="4429132"/>
            <a:ext cx="2499453" cy="1428759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กระทรวงการพัฒนาสังคมและความมั่นคงของมนุษย์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1.กรมกิจการผู้สูงอายุ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2.กรมส่งเสริมและพัฒนาคุณภาพชีวิตพิการ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กระทรวงคมนาคม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</a:pPr>
            <a:r>
              <a:rPr lang="th-TH" sz="12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1. สำนักงานปลัดกระทรวงคมนาคม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2. สำนักงานนโยบายและแผนการขนส่งและจราจร</a:t>
            </a:r>
          </a:p>
        </p:txBody>
      </p: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29216" y="5942356"/>
            <a:ext cx="2571280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695.1693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9574" y="5942356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-6914" y="6280153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7" name="Title 1"/>
          <p:cNvSpPr txBox="1">
            <a:spLocks/>
          </p:cNvSpPr>
          <p:nvPr/>
        </p:nvSpPr>
        <p:spPr bwMode="auto">
          <a:xfrm>
            <a:off x="4143372" y="285728"/>
            <a:ext cx="5000628" cy="428628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4.ด้านการสร้างโอกาสความเสมอภาคและเท่าเทียมกันทางสังคม</a:t>
            </a:r>
            <a:endParaRPr lang="th-TH" sz="1400" b="1" dirty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sp>
        <p:nvSpPr>
          <p:cNvPr id="39" name="Rectangle 97"/>
          <p:cNvSpPr>
            <a:spLocks noChangeArrowheads="1"/>
          </p:cNvSpPr>
          <p:nvPr/>
        </p:nvSpPr>
        <p:spPr bwMode="auto">
          <a:xfrm>
            <a:off x="4072422" y="5929330"/>
            <a:ext cx="2499842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228.3328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42" name="Rectangle 97"/>
          <p:cNvSpPr>
            <a:spLocks noChangeArrowheads="1"/>
          </p:cNvSpPr>
          <p:nvPr/>
        </p:nvSpPr>
        <p:spPr bwMode="auto">
          <a:xfrm>
            <a:off x="6643702" y="5929330"/>
            <a:ext cx="2500330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117.8774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35" name="Rectangle 97"/>
          <p:cNvSpPr>
            <a:spLocks noChangeArrowheads="1"/>
          </p:cNvSpPr>
          <p:nvPr/>
        </p:nvSpPr>
        <p:spPr bwMode="auto">
          <a:xfrm>
            <a:off x="4071934" y="3000372"/>
            <a:ext cx="2500330" cy="1381808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2. มีนวัตกรรมเทคโนโลยีทางการแพทย์ที่ช่วย</a:t>
            </a:r>
            <a:r>
              <a:rPr lang="th-TH" sz="140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ลดค่าใช้จ่ายใน</a:t>
            </a: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การนำเข้าเครื่องมือแพทย์และมีจำนวนผู้สูงอายุได้รับการดูแลไม่น้อยกว่า 139,000 คน และคุ้มครองไม่น้อยกว่า 19,040 คน</a:t>
            </a:r>
          </a:p>
        </p:txBody>
      </p:sp>
      <p:sp>
        <p:nvSpPr>
          <p:cNvPr id="36" name="Rectangle 97"/>
          <p:cNvSpPr>
            <a:spLocks noChangeArrowheads="1"/>
          </p:cNvSpPr>
          <p:nvPr/>
        </p:nvSpPr>
        <p:spPr bwMode="auto">
          <a:xfrm>
            <a:off x="6643702" y="3000372"/>
            <a:ext cx="2500330" cy="1381808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3. มีพื้นที่ที่มีการจัดสภาพแวดล้อมและสิ่งอำนวยความสะดวกที่เอื้อต่อการดำรงชีวิตเพื่อคนทุกวัยไม่น้อยกว่า 2,654 แห่ง และมีมาตรฐานโครงสร้างพื้นฐานและสิ่งอำนวยความสะดวก สำหรับการให้บริการขนส่ง</a:t>
            </a:r>
            <a:endParaRPr lang="en-US" sz="1400" dirty="0">
              <a:solidFill>
                <a:srgbClr val="FF0000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58419" y="6513713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17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25828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C00"/>
        </a:solidFill>
        <a:ln w="9525" algn="ctr">
          <a:solidFill>
            <a:srgbClr val="000000"/>
          </a:solidFill>
          <a:miter lim="800000"/>
          <a:headEnd/>
          <a:tailEnd/>
        </a:ln>
      </a:spPr>
      <a:bodyPr anchor="ctr"/>
      <a:lstStyle>
        <a:defPPr eaLnBrk="0" hangingPunct="0">
          <a:lnSpc>
            <a:spcPct val="80000"/>
          </a:lnSpc>
          <a:buFont typeface="Wingdings" pitchFamily="2" charset="2"/>
          <a:buChar char="§"/>
          <a:defRPr sz="900" b="1" dirty="0" smtClean="0">
            <a:latin typeface="TH SarabunPSK" pitchFamily="34" charset="-34"/>
            <a:cs typeface="TH SarabunPSK" pitchFamily="34" charset="-34"/>
          </a:defRPr>
        </a:defPPr>
      </a:lstStyle>
    </a:sp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4718</TotalTime>
  <Words>433</Words>
  <Application>Microsoft Office PowerPoint</Application>
  <PresentationFormat>On-screen Show (4:3)</PresentationFormat>
  <Paragraphs>62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Angsana New</vt:lpstr>
      <vt:lpstr>Arial</vt:lpstr>
      <vt:lpstr>Calibri</vt:lpstr>
      <vt:lpstr>Cordia New</vt:lpstr>
      <vt:lpstr>Tahoma</vt:lpstr>
      <vt:lpstr>TH SarabunPSK</vt:lpstr>
      <vt:lpstr>การออกแบบเริ่มต้น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สำนักนายกรัฐมนตรี</dc:title>
  <dc:creator>Samsung</dc:creator>
  <cp:lastModifiedBy>อัสนี  โชติมัย</cp:lastModifiedBy>
  <cp:revision>725</cp:revision>
  <cp:lastPrinted>2016-10-10T11:32:16Z</cp:lastPrinted>
  <dcterms:created xsi:type="dcterms:W3CDTF">2016-09-14T02:46:58Z</dcterms:created>
  <dcterms:modified xsi:type="dcterms:W3CDTF">2016-10-10T14:51:33Z</dcterms:modified>
</cp:coreProperties>
</file>