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303" r:id="rId2"/>
    <p:sldId id="304" r:id="rId3"/>
    <p:sldId id="305" r:id="rId4"/>
  </p:sldIdLst>
  <p:sldSz cx="9144000" cy="6858000" type="screen4x3"/>
  <p:notesSz cx="6797675" cy="987425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0" autoAdjust="0"/>
    <p:restoredTop sz="94434" autoAdjust="0"/>
  </p:normalViewPr>
  <p:slideViewPr>
    <p:cSldViewPr>
      <p:cViewPr>
        <p:scale>
          <a:sx n="77" d="100"/>
          <a:sy n="77" d="100"/>
        </p:scale>
        <p:origin x="-124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8" y="4"/>
            <a:ext cx="2945659" cy="493713"/>
          </a:xfrm>
          <a:prstGeom prst="rect">
            <a:avLst/>
          </a:prstGeom>
        </p:spPr>
        <p:txBody>
          <a:bodyPr vert="horz" lIns="91440" tIns="45722" rIns="91440" bIns="4572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51" y="4"/>
            <a:ext cx="2945659" cy="493713"/>
          </a:xfrm>
          <a:prstGeom prst="rect">
            <a:avLst/>
          </a:prstGeom>
        </p:spPr>
        <p:txBody>
          <a:bodyPr vert="horz" lIns="91440" tIns="45722" rIns="91440" bIns="45722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25/10/59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2" rIns="91440" bIns="45722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2"/>
            <a:ext cx="5438140" cy="4443412"/>
          </a:xfrm>
          <a:prstGeom prst="rect">
            <a:avLst/>
          </a:prstGeom>
        </p:spPr>
        <p:txBody>
          <a:bodyPr vert="horz" lIns="91440" tIns="45722" rIns="91440" bIns="4572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8" y="9378828"/>
            <a:ext cx="2945659" cy="493713"/>
          </a:xfrm>
          <a:prstGeom prst="rect">
            <a:avLst/>
          </a:prstGeom>
        </p:spPr>
        <p:txBody>
          <a:bodyPr vert="horz" lIns="91440" tIns="45722" rIns="91440" bIns="4572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51" y="9378828"/>
            <a:ext cx="2945659" cy="493713"/>
          </a:xfrm>
          <a:prstGeom prst="rect">
            <a:avLst/>
          </a:prstGeom>
        </p:spPr>
        <p:txBody>
          <a:bodyPr vert="horz" lIns="91440" tIns="45722" rIns="91440" bIns="45722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8491" indent="-28788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1526" indent="-23030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2138" indent="-23030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2748" indent="-23030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3358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3967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4579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15188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84288" y="666750"/>
            <a:ext cx="4630737" cy="3471863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3" y="4431016"/>
            <a:ext cx="5270179" cy="41325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8491" indent="-28788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1526" indent="-23030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2138" indent="-23030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2748" indent="-23030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3358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3967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4579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15188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2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84288" y="666750"/>
            <a:ext cx="4630737" cy="3471863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3" y="4431016"/>
            <a:ext cx="5270179" cy="41325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58976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8491" indent="-28788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1526" indent="-23030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2138" indent="-23030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2748" indent="-230305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3358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3967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4579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15188" indent="-23030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3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84288" y="666750"/>
            <a:ext cx="4630737" cy="3471863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3" y="4431016"/>
            <a:ext cx="5270179" cy="41325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92556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205150"/>
            <a:ext cx="1489231" cy="690325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663079"/>
            <a:ext cx="1479590" cy="461665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529752"/>
            <a:ext cx="1460500" cy="414000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89628" y="1854111"/>
            <a:ext cx="2563330" cy="57387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eaLnBrk="1" hangingPunct="1">
              <a:defRPr/>
            </a:pPr>
            <a:r>
              <a:rPr lang="th-TH" sz="1200" b="1" spc="-40" dirty="0" smtClean="0">
                <a:latin typeface="TH SarabunPSK" pitchFamily="34" charset="-34"/>
                <a:cs typeface="TH SarabunPSK" pitchFamily="34" charset="-34"/>
              </a:rPr>
              <a:t>4.2  จำนวนคดีที่เกี่ยวข้องกับภัยคุกคามข้ามชาติลดลง</a:t>
            </a:r>
            <a:endParaRPr lang="th-TH" sz="1200" b="1" spc="-4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0" y="1941945"/>
            <a:ext cx="1489231" cy="494355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แผนงานบูรณาการจัดการปัญหาแรงงานต่างด้าวและการค้ามนุษย์ (802.2134 ล้านบาท)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89556" y="638091"/>
            <a:ext cx="7628184" cy="469737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>
              <a:defRPr/>
            </a:pPr>
            <a:r>
              <a:rPr lang="th-TH" sz="1400" b="1" spc="-60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ยุทธศาสตร์ที่ 5 การเสริมสร้างความมั่นคงแห่งชาติเพื่อการพัฒนาประเทศสู่ความมั่งคั่งและยั่งยืน</a:t>
            </a:r>
            <a:endParaRPr lang="th-TH" sz="1400" b="1" spc="-60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-6914" y="2492896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2" y="2533790"/>
            <a:ext cx="2588114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แรงงานต่างด้าวทำงานโดยถูกต้องตามกฏหมายเพื่อ</a:t>
            </a:r>
          </a:p>
          <a:p>
            <a:pPr eaLnBrk="1" hangingPunct="1"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ให้ได้รับการคุ้มครอง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77" name="Rectangle 97"/>
          <p:cNvSpPr>
            <a:spLocks noChangeArrowheads="1"/>
          </p:cNvSpPr>
          <p:nvPr/>
        </p:nvSpPr>
        <p:spPr bwMode="auto">
          <a:xfrm>
            <a:off x="4100202" y="2533014"/>
            <a:ext cx="5017538" cy="399231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 2. ประชาชนกลุ่มเป้าหมายปลอดภัยจากการค้ามนุษย์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3010848"/>
            <a:ext cx="1451808" cy="699512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3" y="2975886"/>
            <a:ext cx="2578724" cy="734474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1200" b="1" spc="-5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แรงงานต่างด้าวทำงานถูกต้องตามกฏหมาย</a:t>
            </a:r>
            <a:endParaRPr lang="th-TH" sz="1200" b="1" spc="-50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82" name="Rectangle 97"/>
          <p:cNvSpPr>
            <a:spLocks noChangeArrowheads="1"/>
          </p:cNvSpPr>
          <p:nvPr/>
        </p:nvSpPr>
        <p:spPr bwMode="auto">
          <a:xfrm>
            <a:off x="4100500" y="2975885"/>
            <a:ext cx="5017239" cy="734476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endParaRPr lang="th-TH" sz="12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 eaLnBrk="1" hangingPunct="1"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2. ประชาชนกลุ่มเป้าหมายได้รับการปกป้องและคุ้มครองจากขนวนการค้ามนุษย์ </a:t>
            </a:r>
          </a:p>
          <a:p>
            <a:pPr eaLnBrk="1" hangingPunct="1"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 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  (กลุ่มเป้าหมาย คือ สตรี เด็ก แรงงานไทย และแรงงานต่างด้าว)</a:t>
            </a:r>
          </a:p>
          <a:p>
            <a:pPr eaLnBrk="1" hangingPunct="1"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 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  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60" name="ชื่อเรื่อง 67"/>
          <p:cNvSpPr txBox="1">
            <a:spLocks/>
          </p:cNvSpPr>
          <p:nvPr/>
        </p:nvSpPr>
        <p:spPr bwMode="auto">
          <a:xfrm>
            <a:off x="1479590" y="1146952"/>
            <a:ext cx="7664410" cy="675498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eaLnBrk="1" hangingPunct="1">
              <a:defRPr/>
            </a:pP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 เป้าหมายที่ 4 ประเทศไทยมีความสัมพันธ์และความร่วมมือด้านความมั่นคงในกลุ่มประเทศสมาชิกอาเซียนมิตรประเทศและนานาประเทศ</a:t>
            </a:r>
          </a:p>
          <a:p>
            <a:pPr eaLnBrk="1" hangingPunct="1">
              <a:defRPr/>
            </a:pP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 ในการป้องกันภัยคุกคามในรูปแบบต่างๆ ควบคู่ไปกับการรักษาผลประโยชน์ของชาติ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" name="Rectangle 97"/>
          <p:cNvSpPr>
            <a:spLocks noChangeArrowheads="1"/>
          </p:cNvSpPr>
          <p:nvPr/>
        </p:nvSpPr>
        <p:spPr bwMode="auto">
          <a:xfrm>
            <a:off x="4113514" y="1871496"/>
            <a:ext cx="5030485" cy="567013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/>
          <a:lstStyle/>
          <a:p>
            <a:pPr eaLnBrk="1" hangingPunct="1">
              <a:defRPr/>
            </a:pPr>
            <a:endParaRPr lang="th-TH" sz="1000" b="1" spc="-60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defRPr/>
            </a:pPr>
            <a:r>
              <a:rPr lang="th-TH" sz="1200" b="1" spc="-60" dirty="0" smtClean="0">
                <a:latin typeface="TH SarabunPSK" pitchFamily="34" charset="-34"/>
                <a:cs typeface="TH SarabunPSK" pitchFamily="34" charset="-34"/>
              </a:rPr>
              <a:t>4.3  จำนวนเหตุการณ์การกระทำผิดกฎหมายทางทะเลลดลง</a:t>
            </a:r>
            <a:endParaRPr lang="th-TH" sz="1200" b="1" spc="-6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3771926"/>
            <a:ext cx="1425241" cy="2051989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1.กระทรวงแรงงาน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dirty="0" smtClean="0">
                <a:latin typeface="TH SarabunPSK" panose="020B0500040200020003" pitchFamily="34" charset="-34"/>
                <a:cs typeface="TH SarabunPSK" pitchFamily="34" charset="-34"/>
              </a:rPr>
              <a:t>กรมการจัดหางาน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2.กระทรวงการพัฒนาสังคมและความมั่นคงของมนุษย์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dirty="0" smtClean="0">
                <a:latin typeface="TH SarabunPSK" panose="020B0500040200020003" pitchFamily="34" charset="-34"/>
                <a:cs typeface="TH SarabunPSK" pitchFamily="34" charset="-34"/>
              </a:rPr>
              <a:t>สำนักงานปลัดกระทรวง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dirty="0" smtClean="0">
                <a:latin typeface="TH SarabunPSK" panose="020B0500040200020003" pitchFamily="34" charset="-34"/>
                <a:cs typeface="TH SarabunPSK" pitchFamily="34" charset="-34"/>
              </a:rPr>
              <a:t>การพัฒนาสังคมและ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dirty="0" smtClean="0">
                <a:latin typeface="TH SarabunPSK" panose="020B0500040200020003" pitchFamily="34" charset="-34"/>
                <a:cs typeface="TH SarabunPSK" pitchFamily="34" charset="-34"/>
              </a:rPr>
              <a:t>ความมั่นคงของมนุษย์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54039" y="3803307"/>
            <a:ext cx="2595301" cy="2067978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สำนักนายกรัฐมนตรี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4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1.กรมประชาสัมพันธ์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4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2.กองอำนวยการรักษา</a:t>
            </a:r>
            <a:r>
              <a:rPr lang="th-TH" sz="14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ความมั่นคง</a:t>
            </a:r>
            <a:r>
              <a:rPr lang="th-TH" sz="14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ภายในราชอาณาจักร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กระทรวงแรงงาน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4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</a:t>
            </a:r>
            <a:r>
              <a:rPr lang="th-TH" sz="14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จัดหางาน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4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</a:t>
            </a:r>
            <a:r>
              <a:rPr lang="th-TH" sz="14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ปกครอง</a:t>
            </a: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21580" y="6305983"/>
            <a:ext cx="7696158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802.2134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1. ด้านความมั่นคง</a:t>
            </a:r>
            <a:endParaRPr lang="th-TH" sz="2000" b="1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740352" y="6543123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97"/>
          <p:cNvSpPr>
            <a:spLocks noChangeArrowheads="1"/>
          </p:cNvSpPr>
          <p:nvPr/>
        </p:nvSpPr>
        <p:spPr bwMode="auto">
          <a:xfrm>
            <a:off x="4131921" y="3803306"/>
            <a:ext cx="4985818" cy="2077484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กระทรวงการพัฒนาสังคมและความมั่นคงของมนุษย์      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1.สป.กระทรวงการพัฒนาสังคมและความมั่นคงฯ      2.กรมกิจการสตรีและสถาบันครอบครัว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กระทรวงสาธารณสุข     </a:t>
            </a: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กระทรวงสาธารณสุข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กระทรวงการต่างประเทศ   </a:t>
            </a: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กระทรวงการต่างประเทศ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กระทรวงแรงงาน   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1.สป.กระทรวงแรงงาน     2.กรมการจัดหางาน     3.กรมสวัสดิการและคุ้มครองแรงงาน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</a:t>
            </a: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ท่องเที่ยวและกีฬา    </a:t>
            </a: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ท่องเที่ยว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หน่วยงานอิสระของรัฐ     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1.คกก.สิทธิมนุษยชนแห่งชาติ     2.สนง.อัยการสูงสุด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กระทรวงยุติธรรม    </a:t>
            </a: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สอบสวนคดีพิเศษ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ส่วนราชการไม่สังกัดสำนักนายกรัฐมนตรี กระทรวงหรือทบวง   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1.สนง.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ตำรวจแห่งชาติ    </a:t>
            </a:r>
            <a:endParaRPr lang="th-TH" sz="11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สนง.ป้องกันและปราบปรามการฟอกเงิน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ปกครอง      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กระทรวงเกษตรและสหกรณ์    </a:t>
            </a: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ประมง     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กระทรวงคมนาคม    </a:t>
            </a: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เจ้าท่า    </a:t>
            </a:r>
          </a:p>
        </p:txBody>
      </p: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60500" y="5942356"/>
            <a:ext cx="2598046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43.8066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4" y="5942356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290815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Rectangle 97"/>
          <p:cNvSpPr>
            <a:spLocks noChangeArrowheads="1"/>
          </p:cNvSpPr>
          <p:nvPr/>
        </p:nvSpPr>
        <p:spPr bwMode="auto">
          <a:xfrm>
            <a:off x="4113513" y="5949177"/>
            <a:ext cx="5004225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758.4068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48464" y="6602956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124744"/>
            <a:ext cx="1489231" cy="427855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683404"/>
            <a:ext cx="1479590" cy="369332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8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244553"/>
            <a:ext cx="1460500" cy="483643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79590" y="1596543"/>
            <a:ext cx="7628183" cy="517822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3.2   การ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ใช้อินเทอร์เน็ตเพื่อการอ่านหาความรู้เพิ่มขึ้น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3.3   การ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อ่านของคนไทยเพิ่มขึ้นเป็นร้อยละ 85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3.4   จำนวนแรงงาน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ที่ขอเทียบโอนประสบการณ์และความรู้เพิ่อขอรับวุฒิ ปวช. และ ปวส. เพิ่มขึ้นเฉลี่ยร้อยละ 20 ต่อ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-21717" y="1605677"/>
            <a:ext cx="1489231" cy="494355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แผนงานบูรณาการยกระดับคุณภาพการศึกษาและการเรียนรู้ตลอดชีวิต (8,239.7522 ล้านบาท)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9556" y="1130737"/>
            <a:ext cx="7628184" cy="384952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pPr eaLnBrk="1" hangingPunct="1"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เป้าหมายที่ 3 คนไทยมีการศึกษาที่มีคุณภาพตามมาตรฐานสากลและมีความสามารถเรียนรู้ด้วยตนเองอย่างต่อเนื่อง</a:t>
            </a:r>
            <a:endParaRPr lang="th-TH" sz="1400" b="1" dirty="0"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89555" y="674027"/>
            <a:ext cx="7628184" cy="355240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>
              <a:defRPr/>
            </a:pPr>
            <a:r>
              <a:rPr lang="th-TH" sz="1400" b="1" spc="-60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ยุทธศาสตร์ที่ 1 การเสริมสร้างและพัฒนาศักยภาพทุนมนุษย์</a:t>
            </a:r>
            <a:endParaRPr lang="th-TH" sz="1400" b="1" spc="-60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19673" y="2204864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9993" y="2260987"/>
            <a:ext cx="7647307" cy="46721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ผู้เรียน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ได้รับการศึกษาที่มีคุณภาพ มาตรฐาน มีผลสัมฤทธิ์ทางการเรียนสูงขึ้น มีทักษะในการคิดวิเคราะห์ และการเรียนรู้ตลอด</a:t>
            </a: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ชีวิตอย่างมีคุณภาพ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ทั่วถึง</a:t>
            </a: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และมี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ศักยภาพที่สอดคล้องกับทิศทางการพัฒนาของประเทศ </a:t>
            </a: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-11821" y="2781758"/>
            <a:ext cx="1451808" cy="598704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2" y="2784328"/>
            <a:ext cx="7647305" cy="491302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อันดับ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ความสามารถในการแข่งขันของประเทศด้านการศึกษาของ </a:t>
            </a:r>
            <a:r>
              <a:rPr lang="en-US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IMD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ดีขึ้นจากปี 2559 ไม่น้อยกว่า 2 อันดับ    </a:t>
            </a: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3451534"/>
            <a:ext cx="1425241" cy="2372381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กระทรวงศึกษาธิการ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dirty="0" smtClean="0">
                <a:latin typeface="TH SarabunPSK" panose="020B0500040200020003" pitchFamily="34" charset="-34"/>
                <a:cs typeface="TH SarabunPSK" pitchFamily="34" charset="-34"/>
              </a:rPr>
              <a:t>สำนักงานปลัดกระทรวงศึกษาธิการ,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dirty="0" smtClean="0">
                <a:latin typeface="TH SarabunPSK" panose="020B0500040200020003" pitchFamily="34" charset="-34"/>
                <a:cs typeface="TH SarabunPSK" pitchFamily="34" charset="-34"/>
              </a:rPr>
              <a:t>สำนักงานเลขาธิการ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dirty="0" smtClean="0">
                <a:latin typeface="TH SarabunPSK" panose="020B0500040200020003" pitchFamily="34" charset="-34"/>
                <a:cs typeface="TH SarabunPSK" pitchFamily="34" charset="-34"/>
              </a:rPr>
              <a:t>สภาการศึกษา</a:t>
            </a:r>
          </a:p>
          <a:p>
            <a:pPr algn="ctr">
              <a:lnSpc>
                <a:spcPct val="80000"/>
              </a:lnSpc>
              <a:defRPr/>
            </a:pPr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54039" y="3394071"/>
            <a:ext cx="7663698" cy="2477213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3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3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</a:t>
            </a:r>
            <a:r>
              <a:rPr lang="th-TH" sz="13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นายกรัฐมนตรี   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1.สนง.บริหารและพัฒนาองค์ความรู้(องค์การมหาชน)   2.สถาบันคุณวุฒิวิชาชีพ (องค์การมหาชน</a:t>
            </a:r>
            <a:r>
              <a:rPr lang="th-TH" sz="13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3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  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3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กรมส่งเสริม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การปกครองท้องถิ่น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3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 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1.สป.ศึกษาธิการ       2.สนง.เลขาธิการสภาการศึกษา     3.สนง.คกก.การศึกษาขั้นพื้นฐาน      4.สนง.คกก.การอาชีวศึกษา   5.ม.อุบลราชธานี    </a:t>
            </a:r>
            <a:endParaRPr lang="th-TH" sz="13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3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มรฏ.เพชรบูรณ์    7.มรฏ.ลำปาง    8.ม.ศรีนครินทรวิโรฒ    9.สถาบันส่งเสริมการสอนวิทยาศาสตร์และเทคโนโลยี      10.ม.สวนดุสิต     11.สนง.คกก.การอุดมศึกษา      12.ม.สุโขทัยธรรมาธิราช        13.มรฏ.นครปฐม    </a:t>
            </a:r>
            <a:r>
              <a:rPr lang="th-TH" sz="13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14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..มรฏ.บ้านสมเด็จเจ้าพระยา      15.มรฎ.วไลยอลงกรณ์ฯ        16.มรฏ.สงขลา       17.ม.บูรพา           </a:t>
            </a:r>
            <a:endParaRPr lang="th-TH" sz="13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3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18.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สถาบันทดสอบทางการศึกษาแห่งชาติ (องค์การมหาชน)       19.ม.แม่โจ้       20.ม.ภูเก็ต     21.ม.เกษตรศาสตร์       22.มรฎ.พระนครศรีอยุธยา      23.ม.วลัยลักษณ์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3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ส่วนราชการไม่สังกัดสำนักนายกรัฐมนตรี กระทรวงหรือทบวง   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3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สำนักงาน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ตำรวจแห่งชาติ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3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กระทรวงวิทยาศาสตร์และเทคโนโลยี   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3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สนง.ค</a:t>
            </a:r>
            <a:r>
              <a:rPr lang="th-TH" sz="13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กก.นโยบายวิทยาศาสตร์และเทคโนโลยีและนวัตกรรมแห่งชาติ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3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67514" y="6272656"/>
            <a:ext cx="7696158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8,239.7522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3. ด้านการพัฒนาและเสริมสร้างศักยภาพคน</a:t>
            </a:r>
            <a:endParaRPr lang="th-TH" sz="2000" b="1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68344" y="6542888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29216" y="5942356"/>
            <a:ext cx="7696158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8,239.7522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4" y="5942356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280153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83960" y="6573115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13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698926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205150"/>
            <a:ext cx="1489231" cy="690325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663079"/>
            <a:ext cx="1479590" cy="461665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529752"/>
            <a:ext cx="1460500" cy="414000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79590" y="1863265"/>
            <a:ext cx="7628183" cy="57387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eaLnBrk="1" hangingPunct="1">
              <a:defRPr/>
            </a:pPr>
            <a:r>
              <a:rPr lang="th-TH" sz="1200" b="1" spc="-40" dirty="0" smtClean="0">
                <a:latin typeface="TH SarabunPSK" pitchFamily="34" charset="-34"/>
                <a:cs typeface="TH SarabunPSK" pitchFamily="34" charset="-34"/>
              </a:rPr>
              <a:t>2.2.1  เด็กมีพัฒนาการสมวัยไม่น้อยกว่าร้อยละ 85</a:t>
            </a:r>
          </a:p>
          <a:p>
            <a:pPr eaLnBrk="1" hangingPunct="1">
              <a:defRPr/>
            </a:pPr>
            <a:r>
              <a:rPr lang="th-TH" sz="1200" b="1" spc="-40" dirty="0" smtClean="0">
                <a:latin typeface="TH SarabunPSK" pitchFamily="34" charset="-34"/>
                <a:cs typeface="TH SarabunPSK" pitchFamily="34" charset="-34"/>
              </a:rPr>
              <a:t>2.2.2  คะแนน </a:t>
            </a:r>
            <a:r>
              <a:rPr lang="en-US" sz="1200" b="1" spc="-40" dirty="0" err="1" smtClean="0">
                <a:latin typeface="TH SarabunPSK" pitchFamily="34" charset="-34"/>
                <a:cs typeface="TH SarabunPSK" pitchFamily="34" charset="-34"/>
              </a:rPr>
              <a:t>iQ</a:t>
            </a:r>
            <a:r>
              <a:rPr lang="en-US" sz="1200" b="1" spc="-4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200" b="1" spc="-40" dirty="0" smtClean="0">
                <a:latin typeface="TH SarabunPSK" pitchFamily="34" charset="-34"/>
                <a:cs typeface="TH SarabunPSK" pitchFamily="34" charset="-34"/>
              </a:rPr>
              <a:t>เฉลี่ยไม่ต่ำกว่าเกณฑ์มาตรฐาน</a:t>
            </a:r>
          </a:p>
          <a:p>
            <a:pPr eaLnBrk="1" hangingPunct="1">
              <a:defRPr/>
            </a:pPr>
            <a:r>
              <a:rPr lang="th-TH" sz="1200" b="1" spc="-40" dirty="0" smtClean="0">
                <a:latin typeface="TH SarabunPSK" pitchFamily="34" charset="-34"/>
                <a:cs typeface="TH SarabunPSK" pitchFamily="34" charset="-34"/>
              </a:rPr>
              <a:t>2.2.7  การมีงานทำของผู้สูงอายุ (อายุ 60 – 69 ปี) เพิ่มขึ้น</a:t>
            </a:r>
            <a:endParaRPr lang="th-TH" sz="1200" b="1" spc="-4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0" y="1941945"/>
            <a:ext cx="1489231" cy="494355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แผนงานบูรณาการพัฒนาศักยภาพคนตามช่วงวัย (7,536.8416 ล้านบาท)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9555" y="1130737"/>
            <a:ext cx="7628183" cy="687434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pPr eaLnBrk="1" hangingPunct="1"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เป้าหมายที่ 2 คนในสังคมไทยทุกช่วงวัยมีทักษะ ความรู้และความสามารถเพิ่มขึ้น</a:t>
            </a:r>
            <a:endParaRPr lang="th-TH" sz="1400" b="1" dirty="0"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89556" y="638091"/>
            <a:ext cx="7628184" cy="469737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>
              <a:defRPr/>
            </a:pPr>
            <a:r>
              <a:rPr lang="th-TH" sz="1400" b="1" spc="-60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ยุทธศาสตร์ที่ 1 การเสริมสร้างและพัฒนาศักยภาพทุนมนุณย์</a:t>
            </a:r>
            <a:endParaRPr lang="th-TH" sz="1400" b="1" spc="-60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-6914" y="2492896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1" y="2533790"/>
            <a:ext cx="2840871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 การพัฒนาศักยภาพคนไทย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77" name="Rectangle 97"/>
          <p:cNvSpPr>
            <a:spLocks noChangeArrowheads="1"/>
          </p:cNvSpPr>
          <p:nvPr/>
        </p:nvSpPr>
        <p:spPr bwMode="auto">
          <a:xfrm>
            <a:off x="4383311" y="2533014"/>
            <a:ext cx="2492945" cy="399231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 2. การสร้างความมั่นคงในชีวิต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79" name="Rectangle 97"/>
          <p:cNvSpPr>
            <a:spLocks noChangeArrowheads="1"/>
          </p:cNvSpPr>
          <p:nvPr/>
        </p:nvSpPr>
        <p:spPr bwMode="auto">
          <a:xfrm>
            <a:off x="6948264" y="2533218"/>
            <a:ext cx="2159509" cy="40842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3. การสร้างความเข้มแข็งและความอบอุ่นของครอบครัวไทย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3010848"/>
            <a:ext cx="1451808" cy="679400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2" y="2975886"/>
            <a:ext cx="2840869" cy="714362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ร้อย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ละ 75 ของประชากรกลุ่มเป้าหมายได้รับ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การพัฒนาศักยภาพ</a:t>
            </a:r>
          </a:p>
        </p:txBody>
      </p:sp>
      <p:sp>
        <p:nvSpPr>
          <p:cNvPr id="82" name="Rectangle 97"/>
          <p:cNvSpPr>
            <a:spLocks noChangeArrowheads="1"/>
          </p:cNvSpPr>
          <p:nvPr/>
        </p:nvSpPr>
        <p:spPr bwMode="auto">
          <a:xfrm>
            <a:off x="4383312" y="2975885"/>
            <a:ext cx="2492944" cy="714364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lang="en-US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ร้อยละ 75 ของประชากรกลุ่มเป้าหมายมี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ความมั่นคงในชีวิต</a:t>
            </a:r>
          </a:p>
        </p:txBody>
      </p:sp>
      <p:sp>
        <p:nvSpPr>
          <p:cNvPr id="83" name="Rectangle 97"/>
          <p:cNvSpPr>
            <a:spLocks noChangeArrowheads="1"/>
          </p:cNvSpPr>
          <p:nvPr/>
        </p:nvSpPr>
        <p:spPr bwMode="auto">
          <a:xfrm>
            <a:off x="6948264" y="2975885"/>
            <a:ext cx="2159509" cy="714363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ร้อยละ 80 ของครอบครัวมีความ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เข้มแข็ง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และ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ความอบอุ่น</a:t>
            </a: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3761320"/>
            <a:ext cx="1425241" cy="2062595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กระทรวงการพัฒนาสังคมและความมั่นคงของมนุษย์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dirty="0" smtClean="0">
                <a:latin typeface="TH SarabunPSK" panose="020B0500040200020003" pitchFamily="34" charset="-34"/>
                <a:cs typeface="TH SarabunPSK" pitchFamily="34" charset="-34"/>
              </a:rPr>
              <a:t>สำนักงานปลัดกระทรวง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dirty="0" smtClean="0">
                <a:latin typeface="TH SarabunPSK" panose="020B0500040200020003" pitchFamily="34" charset="-34"/>
                <a:cs typeface="TH SarabunPSK" pitchFamily="34" charset="-34"/>
              </a:rPr>
              <a:t>การพัฒนาสังคมและ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dirty="0" smtClean="0">
                <a:latin typeface="TH SarabunPSK" panose="020B0500040200020003" pitchFamily="34" charset="-34"/>
                <a:cs typeface="TH SarabunPSK" pitchFamily="34" charset="-34"/>
              </a:rPr>
              <a:t>ความมั่นคงของมนุษย์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54039" y="3761320"/>
            <a:ext cx="2857262" cy="2109965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กระทรวงการพัฒนาสังคมและความมั่นคงของมนุษย์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1.กรมกิจการเด็กและเยาวชน   2..กรมกิจการสตรีและสถาบันครอบครัว   </a:t>
            </a:r>
            <a:endParaRPr lang="th-TH" sz="10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กรมกิจการ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ผู้สูงอายุ 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</a:t>
            </a: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แรงงาน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1.กรมสวัสดิการและคุ้มครองฯ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2.กรมพัฒนา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ฝีมือแรงงาน   </a:t>
            </a: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กระทรวงวิทยาศาสตร์และเทคโนโลยี 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สำนักงานพัฒนา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วิทยาศาสตร์และเทคโนโลยีแห่งชาติ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1..สป.ศึกษาธิการ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ม.สงขลานครินทร์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มรฎ.เพชรบูรณ์       4.ม.เชียงใหม่       5.ม.กาฬสินธุ์                6.สถาบันเทคโนโลยีพระจอมเกล้าเจ้าคุณทหารลาดกระบัง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7.ม.เกษตรศาสตร์   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8.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ม.วลัยลักษณ์    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9.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ม.บูรพา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10.ม.ศรีนครินทรวิโรฒ    </a:t>
            </a:r>
            <a:endParaRPr lang="th-TH" sz="10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1.สป.สาธารณสุข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2.กรมสุขภาพจิต    3.กรมอนามัย     4.กรมควบคุม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โรค   4.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กรมพัฒนา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การแพทย์แผนไทยและการแพทย์ทางเลือก</a:t>
            </a: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67514" y="6272656"/>
            <a:ext cx="7696158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7,536.8416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3. ด้านการพัฒนาและเสริมสร้างศักยภาพคน</a:t>
            </a:r>
            <a:endParaRPr lang="th-TH" sz="2000" b="1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68344" y="653562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97"/>
          <p:cNvSpPr>
            <a:spLocks noChangeArrowheads="1"/>
          </p:cNvSpPr>
          <p:nvPr/>
        </p:nvSpPr>
        <p:spPr bwMode="auto">
          <a:xfrm>
            <a:off x="4383311" y="3803306"/>
            <a:ext cx="2492945" cy="2077485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กระทรวงการพัฒนาสังคมและความมั่นคงของมนุษย์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กรมกิจการ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เด็กและเยาวชน    2.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กรมส่งเสริม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และพัฒนาคุณภาพชีวิตคนพิการ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3.กรมกิจการ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ผู้สูงอายุ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แรงงาน 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1.กรมสวัสดิการ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คุ้มครองแรงงาน    </a:t>
            </a:r>
            <a:endParaRPr lang="th-TH" sz="10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2.สป.กระทรวงแรงงาน   3.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สนง.ประกันสังคม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4.กรมการ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จัดหางาน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กระทรวงสาธารณสุข     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กรมการแพทย์       2.กรมควบคุม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โรค        3.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กรมอนามัย          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สป.กระทรวงศา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ธารณสุข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กระทรวงวิทยาศาสตร์ </a:t>
            </a:r>
            <a:endParaRPr lang="th-TH" sz="10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สำนักงานพัฒนา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วิทยาศาสตร์และเทคโนโลยีแห่งชาติ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  </a:t>
            </a: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1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ม.เกษตรศาสตร์       </a:t>
            </a:r>
            <a:endParaRPr lang="th-TH" sz="10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เทคโนโลยีพระ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จอมเกล้าเจ้าคุณทหารลาดกระบัง           </a:t>
            </a:r>
            <a:endParaRPr lang="th-TH" sz="10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สป.กระทรวงศึกษาธิการ        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4.มรฎ.เพชรบูรณ์</a:t>
            </a:r>
          </a:p>
        </p:txBody>
      </p:sp>
      <p:sp>
        <p:nvSpPr>
          <p:cNvPr id="56" name="Rectangle 97"/>
          <p:cNvSpPr>
            <a:spLocks noChangeArrowheads="1"/>
          </p:cNvSpPr>
          <p:nvPr/>
        </p:nvSpPr>
        <p:spPr bwMode="auto">
          <a:xfrm>
            <a:off x="6948264" y="3803306"/>
            <a:ext cx="2159509" cy="2112391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กระทรวงการพัฒนาสังคมและความมั่นคงของมนุษย์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กรมกิจการ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สตรีและสถาบันครอบครัว    </a:t>
            </a:r>
            <a:endParaRPr lang="th-TH" sz="10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2.กรมกิจการ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เด็กและเยาวชน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กระทรวงวัฒนธรรม  </a:t>
            </a: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1.กรมการ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ศาสนา   </a:t>
            </a:r>
            <a:endParaRPr lang="th-TH" sz="10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คุณธรรม (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องค์การมหาชน)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1.มรภ.เพชรบูรณ์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2.สถาบันเทคโนโลยีพระจอมเกล้าเจ้าคุณทหารลาดกระบัง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กระทรวงสาธารณสุข  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กรมอนามัย   2.กรมควบคุม.โรค        </a:t>
            </a:r>
            <a:endParaRPr lang="th-TH" sz="10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สป.กระทรวงสาธารณสุข     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กรมสุขภาพจิต           </a:t>
            </a:r>
            <a:endParaRPr lang="th-TH" sz="10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กระทรวงยุติธรรม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.กรมพินิจ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และคุ้มครองเด็กและเยาวชน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0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79590" y="5942356"/>
            <a:ext cx="2831711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6,437.0944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4" y="5942356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280153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Rectangle 97"/>
          <p:cNvSpPr>
            <a:spLocks noChangeArrowheads="1"/>
          </p:cNvSpPr>
          <p:nvPr/>
        </p:nvSpPr>
        <p:spPr bwMode="auto">
          <a:xfrm>
            <a:off x="4383311" y="5942356"/>
            <a:ext cx="2492945" cy="31034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843.3921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37" name="Rectangle 97"/>
          <p:cNvSpPr>
            <a:spLocks noChangeArrowheads="1"/>
          </p:cNvSpPr>
          <p:nvPr/>
        </p:nvSpPr>
        <p:spPr bwMode="auto">
          <a:xfrm>
            <a:off x="6948264" y="5983027"/>
            <a:ext cx="2159509" cy="273791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256,3551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94082" y="6541387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12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020693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4837</TotalTime>
  <Words>1258</Words>
  <Application>Microsoft Office PowerPoint</Application>
  <PresentationFormat>นำเสนอทางหน้าจอ (4:3)</PresentationFormat>
  <Paragraphs>172</Paragraphs>
  <Slides>3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4" baseType="lpstr">
      <vt:lpstr>การออกแบบเริ่มต้น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asana</cp:lastModifiedBy>
  <cp:revision>723</cp:revision>
  <cp:lastPrinted>2016-10-10T10:35:28Z</cp:lastPrinted>
  <dcterms:created xsi:type="dcterms:W3CDTF">2016-09-14T02:46:58Z</dcterms:created>
  <dcterms:modified xsi:type="dcterms:W3CDTF">2016-10-25T06:30:45Z</dcterms:modified>
</cp:coreProperties>
</file>